
<file path=[Content_Types].xml><?xml version="1.0" encoding="utf-8"?>
<Types xmlns="http://schemas.openxmlformats.org/package/2006/content-types">
  <Default ContentType="application/x-fontdata" Extension="fntdata"/>
  <Default ContentType="image/jpeg" Extension="jpeg"/>
  <Default ContentType="audio/m4a" Extension="m4a"/>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Cooper BT Bold" charset="1" panose="0208080404030B020404"/>
      <p:regular r:id="rId20"/>
    </p:embeddedFont>
    <p:embeddedFont>
      <p:font typeface="Cooper BT Medium" charset="1" panose="0208060305030B020404"/>
      <p:regular r:id="rId21"/>
    </p:embeddedFont>
    <p:embeddedFont>
      <p:font typeface="Cooper BT Light" charset="1" panose="0208050304030B020404"/>
      <p:regular r:id="rId22"/>
    </p:embeddedFont>
    <p:embeddedFont>
      <p:font typeface="Montserrat" charset="1" panose="00000500000000000000"/>
      <p:regular r:id="rId23"/>
    </p:embeddedFont>
    <p:embeddedFont>
      <p:font typeface="Cooper BT Bold Italics" charset="1" panose="0208080405030B090404"/>
      <p:regular r:id="rId24"/>
    </p:embeddedFont>
    <p:embeddedFont>
      <p:font typeface="DM Serif Display" charset="1" panose="00000000000000000000"/>
      <p:regular r:id="rId25"/>
    </p:embeddedFont>
    <p:embeddedFont>
      <p:font typeface="Poppins" charset="1" panose="00000500000000000000"/>
      <p:regular r:id="rId26"/>
    </p:embeddedFont>
    <p:embeddedFont>
      <p:font typeface="Poppins Light" charset="1" panose="000004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aAGFHGn2YMY.m4a>
</file>

<file path=ppt/media/image1.jpeg>
</file>

<file path=ppt/media/image10.png>
</file>

<file path=ppt/media/image11.png>
</file>

<file path=ppt/media/image12.png>
</file>

<file path=ppt/media/image13.png>
</file>

<file path=ppt/media/image14.png>
</file>

<file path=ppt/media/image15.svg>
</file>

<file path=ppt/media/image2.png>
</file>

<file path=ppt/media/image3.jpeg>
</file>

<file path=ppt/media/image4.jpeg>
</file>

<file path=ppt/media/image5.jpeg>
</file>

<file path=ppt/media/image6.png>
</file>

<file path=ppt/media/image7.sv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5.svg" Type="http://schemas.openxmlformats.org/officeDocument/2006/relationships/image"/><Relationship Id="rId5" Target="../media/aAGFHGn2YMY.m4a" Type="http://schemas.microsoft.com/office/2007/relationships/media"/><Relationship Id="rId6" Target="../media/aAGFHGn2YMY.m4a" Type="http://schemas.openxmlformats.org/officeDocument/2006/relationships/audio"/></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9B8E48"/>
        </a:solidFill>
      </p:bgPr>
    </p:bg>
    <p:spTree>
      <p:nvGrpSpPr>
        <p:cNvPr id="1" name=""/>
        <p:cNvGrpSpPr/>
        <p:nvPr/>
      </p:nvGrpSpPr>
      <p:grpSpPr>
        <a:xfrm>
          <a:off x="0" y="0"/>
          <a:ext cx="0" cy="0"/>
          <a:chOff x="0" y="0"/>
          <a:chExt cx="0" cy="0"/>
        </a:xfrm>
      </p:grpSpPr>
      <p:grpSp>
        <p:nvGrpSpPr>
          <p:cNvPr name="Group 2" id="2"/>
          <p:cNvGrpSpPr/>
          <p:nvPr/>
        </p:nvGrpSpPr>
        <p:grpSpPr>
          <a:xfrm rot="0">
            <a:off x="1898719" y="1028700"/>
            <a:ext cx="14490562" cy="6047919"/>
            <a:chOff x="0" y="0"/>
            <a:chExt cx="7607168" cy="3175000"/>
          </a:xfrm>
        </p:grpSpPr>
        <p:sp>
          <p:nvSpPr>
            <p:cNvPr name="Freeform 3" id="3"/>
            <p:cNvSpPr/>
            <p:nvPr/>
          </p:nvSpPr>
          <p:spPr>
            <a:xfrm flipH="false" flipV="false" rot="0">
              <a:off x="0" y="0"/>
              <a:ext cx="7607168" cy="3175000"/>
            </a:xfrm>
            <a:custGeom>
              <a:avLst/>
              <a:gdLst/>
              <a:ahLst/>
              <a:cxnLst/>
              <a:rect r="r" b="b" t="t" l="l"/>
              <a:pathLst>
                <a:path h="3175000" w="7607168">
                  <a:moveTo>
                    <a:pt x="7607168" y="3175000"/>
                  </a:moveTo>
                  <a:lnTo>
                    <a:pt x="0" y="3175000"/>
                  </a:lnTo>
                  <a:lnTo>
                    <a:pt x="0" y="1574800"/>
                  </a:lnTo>
                  <a:cubicBezTo>
                    <a:pt x="0" y="704850"/>
                    <a:pt x="844396" y="0"/>
                    <a:pt x="1886578" y="0"/>
                  </a:cubicBezTo>
                  <a:lnTo>
                    <a:pt x="5720590" y="0"/>
                  </a:lnTo>
                  <a:cubicBezTo>
                    <a:pt x="6762772" y="0"/>
                    <a:pt x="7607168" y="704850"/>
                    <a:pt x="7607168" y="1574800"/>
                  </a:cubicBezTo>
                  <a:lnTo>
                    <a:pt x="7607168" y="3175000"/>
                  </a:lnTo>
                  <a:close/>
                </a:path>
              </a:pathLst>
            </a:custGeom>
            <a:blipFill>
              <a:blip r:embed="rId2"/>
              <a:stretch>
                <a:fillRect l="0" t="-29815" r="0" b="-29815"/>
              </a:stretch>
            </a:blipFill>
          </p:spPr>
        </p:sp>
      </p:grpSp>
      <p:sp>
        <p:nvSpPr>
          <p:cNvPr name="Freeform 4" id="4"/>
          <p:cNvSpPr/>
          <p:nvPr/>
        </p:nvSpPr>
        <p:spPr>
          <a:xfrm flipH="false" flipV="false" rot="0">
            <a:off x="14070539" y="8246670"/>
            <a:ext cx="3105990" cy="2040330"/>
          </a:xfrm>
          <a:custGeom>
            <a:avLst/>
            <a:gdLst/>
            <a:ahLst/>
            <a:cxnLst/>
            <a:rect r="r" b="b" t="t" l="l"/>
            <a:pathLst>
              <a:path h="2040330" w="3105990">
                <a:moveTo>
                  <a:pt x="0" y="0"/>
                </a:moveTo>
                <a:lnTo>
                  <a:pt x="3105991" y="0"/>
                </a:lnTo>
                <a:lnTo>
                  <a:pt x="3105991" y="2040330"/>
                </a:lnTo>
                <a:lnTo>
                  <a:pt x="0" y="2040330"/>
                </a:lnTo>
                <a:lnTo>
                  <a:pt x="0" y="0"/>
                </a:lnTo>
                <a:close/>
              </a:path>
            </a:pathLst>
          </a:custGeom>
          <a:blipFill>
            <a:blip r:embed="rId3"/>
            <a:stretch>
              <a:fillRect l="-11312" t="-35685" r="0" b="-33766"/>
            </a:stretch>
          </a:blipFill>
        </p:spPr>
      </p:sp>
      <p:sp>
        <p:nvSpPr>
          <p:cNvPr name="TextBox 5" id="5"/>
          <p:cNvSpPr txBox="true"/>
          <p:nvPr/>
        </p:nvSpPr>
        <p:spPr>
          <a:xfrm rot="0">
            <a:off x="3160063" y="6981369"/>
            <a:ext cx="11935377" cy="1870913"/>
          </a:xfrm>
          <a:prstGeom prst="rect">
            <a:avLst/>
          </a:prstGeom>
        </p:spPr>
        <p:txBody>
          <a:bodyPr anchor="t" rtlCol="false" tIns="0" lIns="0" bIns="0" rIns="0">
            <a:spAutoFit/>
          </a:bodyPr>
          <a:lstStyle/>
          <a:p>
            <a:pPr algn="ctr">
              <a:lnSpc>
                <a:spcPts val="7476"/>
              </a:lnSpc>
            </a:pPr>
            <a:r>
              <a:rPr lang="en-US" sz="5340" spc="138">
                <a:solidFill>
                  <a:srgbClr val="FFFFFF"/>
                </a:solidFill>
                <a:latin typeface="Cooper BT Bold"/>
              </a:rPr>
              <a:t>HOTEL AGGREGATOR ANALYSIS</a:t>
            </a:r>
          </a:p>
        </p:txBody>
      </p:sp>
      <p:sp>
        <p:nvSpPr>
          <p:cNvPr name="TextBox 6" id="6"/>
          <p:cNvSpPr txBox="true"/>
          <p:nvPr/>
        </p:nvSpPr>
        <p:spPr>
          <a:xfrm rot="5399999">
            <a:off x="14224982" y="4961260"/>
            <a:ext cx="6541805" cy="473177"/>
          </a:xfrm>
          <a:prstGeom prst="rect">
            <a:avLst/>
          </a:prstGeom>
        </p:spPr>
        <p:txBody>
          <a:bodyPr anchor="t" rtlCol="false" tIns="0" lIns="0" bIns="0" rIns="0">
            <a:spAutoFit/>
          </a:bodyPr>
          <a:lstStyle/>
          <a:p>
            <a:pPr algn="ctr" marL="0" indent="0" lvl="0">
              <a:lnSpc>
                <a:spcPts val="3844"/>
              </a:lnSpc>
              <a:spcBef>
                <a:spcPct val="0"/>
              </a:spcBef>
            </a:pPr>
            <a:r>
              <a:rPr lang="en-US" sz="2745">
                <a:solidFill>
                  <a:srgbClr val="FFFFFF"/>
                </a:solidFill>
                <a:latin typeface="Cooper BT Medium"/>
              </a:rPr>
              <a:t>HOTEL AGGREGATOR ANALYSIS</a:t>
            </a:r>
          </a:p>
        </p:txBody>
      </p:sp>
      <p:sp>
        <p:nvSpPr>
          <p:cNvPr name="TextBox 7" id="7"/>
          <p:cNvSpPr txBox="true"/>
          <p:nvPr/>
        </p:nvSpPr>
        <p:spPr>
          <a:xfrm rot="5399999">
            <a:off x="-2421645" y="4906412"/>
            <a:ext cx="6541805" cy="473177"/>
          </a:xfrm>
          <a:prstGeom prst="rect">
            <a:avLst/>
          </a:prstGeom>
        </p:spPr>
        <p:txBody>
          <a:bodyPr anchor="t" rtlCol="false" tIns="0" lIns="0" bIns="0" rIns="0">
            <a:spAutoFit/>
          </a:bodyPr>
          <a:lstStyle/>
          <a:p>
            <a:pPr algn="ctr" marL="0" indent="0" lvl="0">
              <a:lnSpc>
                <a:spcPts val="3844"/>
              </a:lnSpc>
              <a:spcBef>
                <a:spcPct val="0"/>
              </a:spcBef>
            </a:pPr>
            <a:r>
              <a:rPr lang="en-US" sz="2745">
                <a:solidFill>
                  <a:srgbClr val="FFFFFF"/>
                </a:solidFill>
                <a:latin typeface="Cooper BT Medium"/>
              </a:rPr>
              <a:t>HOTEL AGGREGATOR ANALYSIS</a:t>
            </a:r>
          </a:p>
        </p:txBody>
      </p:sp>
      <p:sp>
        <p:nvSpPr>
          <p:cNvPr name="TextBox 8" id="8"/>
          <p:cNvSpPr txBox="true"/>
          <p:nvPr/>
        </p:nvSpPr>
        <p:spPr>
          <a:xfrm rot="0">
            <a:off x="3512471" y="8886076"/>
            <a:ext cx="10125270" cy="1170989"/>
          </a:xfrm>
          <a:prstGeom prst="rect">
            <a:avLst/>
          </a:prstGeom>
        </p:spPr>
        <p:txBody>
          <a:bodyPr anchor="t" rtlCol="false" tIns="0" lIns="0" bIns="0" rIns="0">
            <a:spAutoFit/>
          </a:bodyPr>
          <a:lstStyle/>
          <a:p>
            <a:pPr algn="ctr">
              <a:lnSpc>
                <a:spcPts val="4707"/>
              </a:lnSpc>
            </a:pPr>
            <a:r>
              <a:rPr lang="en-US" sz="3362" spc="645">
                <a:solidFill>
                  <a:srgbClr val="FFFFFF"/>
                </a:solidFill>
                <a:latin typeface="Cooper BT Light"/>
              </a:rPr>
              <a:t>BATCH – MIP-DA-07</a:t>
            </a:r>
          </a:p>
          <a:p>
            <a:pPr algn="ctr" marL="0" indent="0" lvl="0">
              <a:lnSpc>
                <a:spcPts val="4707"/>
              </a:lnSpc>
              <a:spcBef>
                <a:spcPct val="0"/>
              </a:spcBef>
            </a:pPr>
            <a:r>
              <a:rPr lang="en-US" sz="3362" spc="645">
                <a:solidFill>
                  <a:srgbClr val="FFFFFF"/>
                </a:solidFill>
                <a:latin typeface="Cooper BT Light"/>
              </a:rPr>
              <a:t>SONIA DOGRA</a:t>
            </a:r>
          </a:p>
        </p:txBody>
      </p:sp>
      <p:pic>
        <p:nvPicPr>
          <p:cNvPr name="Picture 9" id="9">
            <a:hlinkClick action="ppaction://media"/>
          </p:cNvPr>
          <p:cNvPicPr>
            <a:picLocks noChangeAspect="true"/>
          </p:cNvPicPr>
          <p:nvPr>
            <a:audioFile r:link="rId6"/>
            <p:extLst>
              <p:ext uri="{DAA4B4D4-6D71-4841-9C94-3DE7FCFB9230}">
                <p14:media xmlns:p14="http://schemas.microsoft.com/office/powerpoint/2010/main" r:embed="rId5">
                  <p14:trim st="854.1660"/>
                </p14:media>
              </p:ext>
            </p:extLst>
          </p:nvPr>
        </p:nvPicPr>
        <p:blipFill>
          <a:blip r:embed="rId4"/>
          <a:stretch>
            <a:fillRect/>
          </a:stretch>
        </p:blipFill>
        <p:spPr>
          <a:xfrm>
            <a:off x="8629650" y="4629150"/>
            <a:ext cx="1028700" cy="1028700"/>
          </a:xfrm>
          <a:prstGeom prst="rect">
            <a:avLst/>
          </a:prstGeom>
        </p:spPr>
      </p:pic>
    </p:spTree>
  </p:cSld>
  <p:clrMapOvr>
    <a:masterClrMapping/>
  </p:clrMapOvr>
  <p:timing>
    <p:tnLst>
      <p:par>
        <p:cTn dur="indefinite" restart="never" nodeType="tmRoot">
          <p:childTnLst>
            <p:cmd cmd="playFrom(0.0)">
              <p:cBhvr>
                <p:cTn/>
                <p:tgtEl>
                  <p:spTgt spid="9"/>
                </p:tgtEl>
              </p:cBhvr>
            </p:cmd>
            <p:audio>
              <p:cMediaNode vol="400000" showWhenStopped="false">
                <p:cTn/>
                <p:tgtEl>
                  <p:spTgt spid="9"/>
                </p:tgtEl>
              </p:cMediaNode>
            </p:audio>
          </p:childTnLst>
        </p:cTn>
      </p:par>
    </p:tnLst>
  </p:timing>
</p:sld>
</file>

<file path=ppt/slides/slide10.xml><?xml version="1.0" encoding="utf-8"?>
<p:sld xmlns:p="http://schemas.openxmlformats.org/presentationml/2006/main" xmlns:a="http://schemas.openxmlformats.org/drawingml/2006/main">
  <p:cSld>
    <p:bg>
      <p:bgPr>
        <a:solidFill>
          <a:srgbClr val="9B8E48"/>
        </a:solidFill>
      </p:bgPr>
    </p:bg>
    <p:spTree>
      <p:nvGrpSpPr>
        <p:cNvPr id="1" name=""/>
        <p:cNvGrpSpPr/>
        <p:nvPr/>
      </p:nvGrpSpPr>
      <p:grpSpPr>
        <a:xfrm>
          <a:off x="0" y="0"/>
          <a:ext cx="0" cy="0"/>
          <a:chOff x="0" y="0"/>
          <a:chExt cx="0" cy="0"/>
        </a:xfrm>
      </p:grpSpPr>
      <p:sp>
        <p:nvSpPr>
          <p:cNvPr name="TextBox 2" id="2"/>
          <p:cNvSpPr txBox="true"/>
          <p:nvPr/>
        </p:nvSpPr>
        <p:spPr>
          <a:xfrm rot="0">
            <a:off x="604377" y="1171575"/>
            <a:ext cx="15900519" cy="2091329"/>
          </a:xfrm>
          <a:prstGeom prst="rect">
            <a:avLst/>
          </a:prstGeom>
        </p:spPr>
        <p:txBody>
          <a:bodyPr anchor="t" rtlCol="false" tIns="0" lIns="0" bIns="0" rIns="0">
            <a:spAutoFit/>
          </a:bodyPr>
          <a:lstStyle/>
          <a:p>
            <a:pPr algn="ctr" marL="0" indent="0" lvl="0">
              <a:lnSpc>
                <a:spcPts val="8058"/>
              </a:lnSpc>
            </a:pPr>
            <a:r>
              <a:rPr lang="en-US" sz="7900">
                <a:solidFill>
                  <a:srgbClr val="FFFFFF"/>
                </a:solidFill>
                <a:latin typeface="Cooper BT Bold"/>
              </a:rPr>
              <a:t>Review Scores and Guest Satisfaction</a:t>
            </a:r>
          </a:p>
        </p:txBody>
      </p:sp>
      <p:sp>
        <p:nvSpPr>
          <p:cNvPr name="TextBox 3" id="3"/>
          <p:cNvSpPr txBox="true"/>
          <p:nvPr/>
        </p:nvSpPr>
        <p:spPr>
          <a:xfrm rot="0">
            <a:off x="-172510" y="3735304"/>
            <a:ext cx="17110339" cy="6551696"/>
          </a:xfrm>
          <a:prstGeom prst="rect">
            <a:avLst/>
          </a:prstGeom>
        </p:spPr>
        <p:txBody>
          <a:bodyPr anchor="t" rtlCol="false" tIns="0" lIns="0" bIns="0" rIns="0">
            <a:spAutoFit/>
          </a:bodyPr>
          <a:lstStyle/>
          <a:p>
            <a:pPr algn="just" marL="1912184" indent="-637395" lvl="2">
              <a:lnSpc>
                <a:spcPts val="5756"/>
              </a:lnSpc>
              <a:buFont typeface="Arial"/>
              <a:buChar char="⚬"/>
            </a:pPr>
            <a:r>
              <a:rPr lang="en-US" sz="4428" spc="44">
                <a:solidFill>
                  <a:srgbClr val="FFFFFF"/>
                </a:solidFill>
                <a:latin typeface="Cooper BT"/>
              </a:rPr>
              <a:t>Examin</a:t>
            </a:r>
            <a:r>
              <a:rPr lang="en-US" sz="4428" spc="44">
                <a:solidFill>
                  <a:srgbClr val="FFFFFF"/>
                </a:solidFill>
                <a:latin typeface="Cooper BT"/>
              </a:rPr>
              <a:t>e</a:t>
            </a:r>
            <a:r>
              <a:rPr lang="en-US" sz="4428" spc="44">
                <a:solidFill>
                  <a:srgbClr val="FFFFFF"/>
                </a:solidFill>
                <a:latin typeface="Cooper BT"/>
              </a:rPr>
              <a:t> </a:t>
            </a:r>
            <a:r>
              <a:rPr lang="en-US" sz="4428" spc="44">
                <a:solidFill>
                  <a:srgbClr val="FFFFFF"/>
                </a:solidFill>
                <a:latin typeface="Cooper BT"/>
              </a:rPr>
              <a:t>r</a:t>
            </a:r>
            <a:r>
              <a:rPr lang="en-US" sz="4428" spc="44">
                <a:solidFill>
                  <a:srgbClr val="FFFFFF"/>
                </a:solidFill>
                <a:latin typeface="Cooper BT"/>
              </a:rPr>
              <a:t>ev</a:t>
            </a:r>
            <a:r>
              <a:rPr lang="en-US" sz="4428" spc="44">
                <a:solidFill>
                  <a:srgbClr val="FFFFFF"/>
                </a:solidFill>
                <a:latin typeface="Cooper BT"/>
              </a:rPr>
              <a:t>i</a:t>
            </a:r>
            <a:r>
              <a:rPr lang="en-US" sz="4428" spc="44">
                <a:solidFill>
                  <a:srgbClr val="FFFFFF"/>
                </a:solidFill>
                <a:latin typeface="Cooper BT"/>
              </a:rPr>
              <a:t>ew </a:t>
            </a:r>
            <a:r>
              <a:rPr lang="en-US" sz="4428" spc="44">
                <a:solidFill>
                  <a:srgbClr val="FFFFFF"/>
                </a:solidFill>
                <a:latin typeface="Cooper BT"/>
              </a:rPr>
              <a:t>sc</a:t>
            </a:r>
            <a:r>
              <a:rPr lang="en-US" sz="4428" spc="44">
                <a:solidFill>
                  <a:srgbClr val="FFFFFF"/>
                </a:solidFill>
                <a:latin typeface="Cooper BT"/>
              </a:rPr>
              <a:t>ore</a:t>
            </a:r>
            <a:r>
              <a:rPr lang="en-US" sz="4428" spc="44">
                <a:solidFill>
                  <a:srgbClr val="FFFFFF"/>
                </a:solidFill>
                <a:latin typeface="Cooper BT"/>
              </a:rPr>
              <a:t>s </a:t>
            </a:r>
            <a:r>
              <a:rPr lang="en-US" sz="4428" spc="44">
                <a:solidFill>
                  <a:srgbClr val="FFFFFF"/>
                </a:solidFill>
                <a:latin typeface="Cooper BT"/>
              </a:rPr>
              <a:t>acro</a:t>
            </a:r>
            <a:r>
              <a:rPr lang="en-US" sz="4428" spc="44">
                <a:solidFill>
                  <a:srgbClr val="FFFFFF"/>
                </a:solidFill>
                <a:latin typeface="Cooper BT"/>
              </a:rPr>
              <a:t>s</a:t>
            </a:r>
            <a:r>
              <a:rPr lang="en-US" sz="4428" spc="44">
                <a:solidFill>
                  <a:srgbClr val="FFFFFF"/>
                </a:solidFill>
                <a:latin typeface="Cooper BT"/>
              </a:rPr>
              <a:t>s vario</a:t>
            </a:r>
            <a:r>
              <a:rPr lang="en-US" sz="4428" spc="44">
                <a:solidFill>
                  <a:srgbClr val="FFFFFF"/>
                </a:solidFill>
                <a:latin typeface="Cooper BT"/>
              </a:rPr>
              <a:t>u</a:t>
            </a:r>
            <a:r>
              <a:rPr lang="en-US" sz="4428" spc="44">
                <a:solidFill>
                  <a:srgbClr val="FFFFFF"/>
                </a:solidFill>
                <a:latin typeface="Cooper BT"/>
              </a:rPr>
              <a:t>s </a:t>
            </a:r>
            <a:r>
              <a:rPr lang="en-US" sz="4428" spc="44">
                <a:solidFill>
                  <a:srgbClr val="FFFFFF"/>
                </a:solidFill>
                <a:latin typeface="Cooper BT"/>
              </a:rPr>
              <a:t>ca</a:t>
            </a:r>
            <a:r>
              <a:rPr lang="en-US" sz="4428" spc="44">
                <a:solidFill>
                  <a:srgbClr val="FFFFFF"/>
                </a:solidFill>
                <a:latin typeface="Cooper BT"/>
              </a:rPr>
              <a:t>tegorie</a:t>
            </a:r>
            <a:r>
              <a:rPr lang="en-US" sz="4428" spc="44">
                <a:solidFill>
                  <a:srgbClr val="FFFFFF"/>
                </a:solidFill>
                <a:latin typeface="Cooper BT"/>
              </a:rPr>
              <a:t>s su</a:t>
            </a:r>
            <a:r>
              <a:rPr lang="en-US" sz="4428" spc="44">
                <a:solidFill>
                  <a:srgbClr val="FFFFFF"/>
                </a:solidFill>
                <a:latin typeface="Cooper BT"/>
              </a:rPr>
              <a:t>c</a:t>
            </a:r>
            <a:r>
              <a:rPr lang="en-US" sz="4428" spc="44">
                <a:solidFill>
                  <a:srgbClr val="FFFFFF"/>
                </a:solidFill>
                <a:latin typeface="Cooper BT"/>
              </a:rPr>
              <a:t>h as </a:t>
            </a:r>
            <a:r>
              <a:rPr lang="en-US" sz="4428" spc="44">
                <a:solidFill>
                  <a:srgbClr val="FFFFFF"/>
                </a:solidFill>
                <a:latin typeface="Cooper BT"/>
              </a:rPr>
              <a:t>cl</a:t>
            </a:r>
            <a:r>
              <a:rPr lang="en-US" sz="4428" spc="44">
                <a:solidFill>
                  <a:srgbClr val="FFFFFF"/>
                </a:solidFill>
                <a:latin typeface="Cooper BT"/>
              </a:rPr>
              <a:t>e</a:t>
            </a:r>
            <a:r>
              <a:rPr lang="en-US" sz="4428" spc="44">
                <a:solidFill>
                  <a:srgbClr val="FFFFFF"/>
                </a:solidFill>
                <a:latin typeface="Cooper BT"/>
              </a:rPr>
              <a:t>a</a:t>
            </a:r>
            <a:r>
              <a:rPr lang="en-US" sz="4428" spc="44">
                <a:solidFill>
                  <a:srgbClr val="FFFFFF"/>
                </a:solidFill>
                <a:latin typeface="Cooper BT"/>
              </a:rPr>
              <a:t>n</a:t>
            </a:r>
            <a:r>
              <a:rPr lang="en-US" sz="4428" spc="44">
                <a:solidFill>
                  <a:srgbClr val="FFFFFF"/>
                </a:solidFill>
                <a:latin typeface="Cooper BT"/>
              </a:rPr>
              <a:t>lin</a:t>
            </a:r>
            <a:r>
              <a:rPr lang="en-US" sz="4428" spc="44">
                <a:solidFill>
                  <a:srgbClr val="FFFFFF"/>
                </a:solidFill>
                <a:latin typeface="Cooper BT"/>
              </a:rPr>
              <a:t>e</a:t>
            </a:r>
            <a:r>
              <a:rPr lang="en-US" sz="4428" spc="44">
                <a:solidFill>
                  <a:srgbClr val="FFFFFF"/>
                </a:solidFill>
                <a:latin typeface="Cooper BT"/>
              </a:rPr>
              <a:t>ss,</a:t>
            </a:r>
            <a:r>
              <a:rPr lang="en-US" sz="4428" spc="44">
                <a:solidFill>
                  <a:srgbClr val="FFFFFF"/>
                </a:solidFill>
                <a:latin typeface="Cooper BT"/>
              </a:rPr>
              <a:t> </a:t>
            </a:r>
            <a:r>
              <a:rPr lang="en-US" sz="4428" spc="44">
                <a:solidFill>
                  <a:srgbClr val="FFFFFF"/>
                </a:solidFill>
                <a:latin typeface="Cooper BT"/>
              </a:rPr>
              <a:t>loca</a:t>
            </a:r>
            <a:r>
              <a:rPr lang="en-US" sz="4428" spc="44">
                <a:solidFill>
                  <a:srgbClr val="FFFFFF"/>
                </a:solidFill>
                <a:latin typeface="Cooper BT"/>
              </a:rPr>
              <a:t>ti</a:t>
            </a:r>
            <a:r>
              <a:rPr lang="en-US" sz="4428" spc="44">
                <a:solidFill>
                  <a:srgbClr val="FFFFFF"/>
                </a:solidFill>
                <a:latin typeface="Cooper BT"/>
              </a:rPr>
              <a:t>on</a:t>
            </a:r>
            <a:r>
              <a:rPr lang="en-US" sz="4428" spc="44">
                <a:solidFill>
                  <a:srgbClr val="FFFFFF"/>
                </a:solidFill>
                <a:latin typeface="Cooper BT"/>
              </a:rPr>
              <a:t>, and </a:t>
            </a:r>
            <a:r>
              <a:rPr lang="en-US" sz="4428" spc="44">
                <a:solidFill>
                  <a:srgbClr val="FFFFFF"/>
                </a:solidFill>
                <a:latin typeface="Cooper BT"/>
              </a:rPr>
              <a:t>commun</a:t>
            </a:r>
            <a:r>
              <a:rPr lang="en-US" sz="4428" spc="44">
                <a:solidFill>
                  <a:srgbClr val="FFFFFF"/>
                </a:solidFill>
                <a:latin typeface="Cooper BT"/>
              </a:rPr>
              <a:t>ication.</a:t>
            </a:r>
          </a:p>
          <a:p>
            <a:pPr algn="just" marL="1912184" indent="-637395" lvl="2">
              <a:lnSpc>
                <a:spcPts val="5756"/>
              </a:lnSpc>
              <a:buFont typeface="Arial"/>
              <a:buChar char="⚬"/>
            </a:pPr>
            <a:r>
              <a:rPr lang="en-US" sz="4428" spc="44">
                <a:solidFill>
                  <a:srgbClr val="FFFFFF"/>
                </a:solidFill>
                <a:latin typeface="Cooper BT"/>
              </a:rPr>
              <a:t>Analyze how </a:t>
            </a:r>
            <a:r>
              <a:rPr lang="en-US" sz="4428" spc="44">
                <a:solidFill>
                  <a:srgbClr val="FFFFFF"/>
                </a:solidFill>
                <a:latin typeface="Cooper BT"/>
              </a:rPr>
              <a:t>r</a:t>
            </a:r>
            <a:r>
              <a:rPr lang="en-US" sz="4428" spc="44">
                <a:solidFill>
                  <a:srgbClr val="FFFFFF"/>
                </a:solidFill>
                <a:latin typeface="Cooper BT"/>
              </a:rPr>
              <a:t>e</a:t>
            </a:r>
            <a:r>
              <a:rPr lang="en-US" sz="4428" spc="44">
                <a:solidFill>
                  <a:srgbClr val="FFFFFF"/>
                </a:solidFill>
                <a:latin typeface="Cooper BT"/>
              </a:rPr>
              <a:t>vi</a:t>
            </a:r>
            <a:r>
              <a:rPr lang="en-US" sz="4428" spc="44">
                <a:solidFill>
                  <a:srgbClr val="FFFFFF"/>
                </a:solidFill>
                <a:latin typeface="Cooper BT"/>
              </a:rPr>
              <a:t>e</a:t>
            </a:r>
            <a:r>
              <a:rPr lang="en-US" sz="4428" spc="44">
                <a:solidFill>
                  <a:srgbClr val="FFFFFF"/>
                </a:solidFill>
                <a:latin typeface="Cooper BT"/>
              </a:rPr>
              <a:t>w</a:t>
            </a:r>
            <a:r>
              <a:rPr lang="en-US" sz="4428" spc="44">
                <a:solidFill>
                  <a:srgbClr val="FFFFFF"/>
                </a:solidFill>
                <a:latin typeface="Cooper BT"/>
              </a:rPr>
              <a:t> s</a:t>
            </a:r>
            <a:r>
              <a:rPr lang="en-US" sz="4428" spc="44">
                <a:solidFill>
                  <a:srgbClr val="FFFFFF"/>
                </a:solidFill>
                <a:latin typeface="Cooper BT"/>
              </a:rPr>
              <a:t>co</a:t>
            </a:r>
            <a:r>
              <a:rPr lang="en-US" sz="4428" spc="44">
                <a:solidFill>
                  <a:srgbClr val="FFFFFF"/>
                </a:solidFill>
                <a:latin typeface="Cooper BT"/>
              </a:rPr>
              <a:t>res </a:t>
            </a:r>
            <a:r>
              <a:rPr lang="en-US" sz="4428" spc="44">
                <a:solidFill>
                  <a:srgbClr val="FFFFFF"/>
                </a:solidFill>
                <a:latin typeface="Cooper BT"/>
              </a:rPr>
              <a:t>impa</a:t>
            </a:r>
            <a:r>
              <a:rPr lang="en-US" sz="4428" spc="44">
                <a:solidFill>
                  <a:srgbClr val="FFFFFF"/>
                </a:solidFill>
                <a:latin typeface="Cooper BT"/>
              </a:rPr>
              <a:t>c</a:t>
            </a:r>
            <a:r>
              <a:rPr lang="en-US" sz="4428" spc="44">
                <a:solidFill>
                  <a:srgbClr val="FFFFFF"/>
                </a:solidFill>
                <a:latin typeface="Cooper BT"/>
              </a:rPr>
              <a:t>t </a:t>
            </a:r>
            <a:r>
              <a:rPr lang="en-US" sz="4428" spc="44">
                <a:solidFill>
                  <a:srgbClr val="FFFFFF"/>
                </a:solidFill>
                <a:latin typeface="Cooper BT"/>
              </a:rPr>
              <a:t>o</a:t>
            </a:r>
            <a:r>
              <a:rPr lang="en-US" sz="4428" spc="44">
                <a:solidFill>
                  <a:srgbClr val="FFFFFF"/>
                </a:solidFill>
                <a:latin typeface="Cooper BT"/>
              </a:rPr>
              <a:t>ve</a:t>
            </a:r>
            <a:r>
              <a:rPr lang="en-US" sz="4428" spc="44">
                <a:solidFill>
                  <a:srgbClr val="FFFFFF"/>
                </a:solidFill>
                <a:latin typeface="Cooper BT"/>
              </a:rPr>
              <a:t>r</a:t>
            </a:r>
            <a:r>
              <a:rPr lang="en-US" sz="4428" spc="44">
                <a:solidFill>
                  <a:srgbClr val="FFFFFF"/>
                </a:solidFill>
                <a:latin typeface="Cooper BT"/>
              </a:rPr>
              <a:t>a</a:t>
            </a:r>
            <a:r>
              <a:rPr lang="en-US" sz="4428" spc="44">
                <a:solidFill>
                  <a:srgbClr val="FFFFFF"/>
                </a:solidFill>
                <a:latin typeface="Cooper BT"/>
              </a:rPr>
              <a:t>l</a:t>
            </a:r>
            <a:r>
              <a:rPr lang="en-US" sz="4428" spc="44">
                <a:solidFill>
                  <a:srgbClr val="FFFFFF"/>
                </a:solidFill>
                <a:latin typeface="Cooper BT"/>
              </a:rPr>
              <a:t>l</a:t>
            </a:r>
            <a:r>
              <a:rPr lang="en-US" sz="4428" spc="44">
                <a:solidFill>
                  <a:srgbClr val="FFFFFF"/>
                </a:solidFill>
                <a:latin typeface="Cooper BT"/>
              </a:rPr>
              <a:t> listing performance a</a:t>
            </a:r>
            <a:r>
              <a:rPr lang="en-US" sz="4428" spc="44">
                <a:solidFill>
                  <a:srgbClr val="FFFFFF"/>
                </a:solidFill>
                <a:latin typeface="Cooper BT"/>
              </a:rPr>
              <a:t>nd</a:t>
            </a:r>
            <a:r>
              <a:rPr lang="en-US" sz="4428" spc="44">
                <a:solidFill>
                  <a:srgbClr val="FFFFFF"/>
                </a:solidFill>
                <a:latin typeface="Cooper BT"/>
              </a:rPr>
              <a:t> booking rates</a:t>
            </a:r>
            <a:r>
              <a:rPr lang="en-US" sz="4428" spc="44">
                <a:solidFill>
                  <a:srgbClr val="FFFFFF"/>
                </a:solidFill>
                <a:latin typeface="Cooper BT"/>
              </a:rPr>
              <a:t>.</a:t>
            </a:r>
          </a:p>
          <a:p>
            <a:pPr algn="just" marL="1912184" indent="-637395" lvl="2">
              <a:lnSpc>
                <a:spcPts val="5756"/>
              </a:lnSpc>
              <a:buFont typeface="Arial"/>
              <a:buChar char="⚬"/>
            </a:pPr>
            <a:r>
              <a:rPr lang="en-US" sz="4428" spc="44">
                <a:solidFill>
                  <a:srgbClr val="FFFFFF"/>
                </a:solidFill>
                <a:latin typeface="Cooper BT"/>
              </a:rPr>
              <a:t>P</a:t>
            </a:r>
            <a:r>
              <a:rPr lang="en-US" sz="4428" spc="44">
                <a:solidFill>
                  <a:srgbClr val="FFFFFF"/>
                </a:solidFill>
                <a:latin typeface="Cooper BT"/>
              </a:rPr>
              <a:t>r</a:t>
            </a:r>
            <a:r>
              <a:rPr lang="en-US" sz="4428" spc="44">
                <a:solidFill>
                  <a:srgbClr val="FFFFFF"/>
                </a:solidFill>
                <a:latin typeface="Cooper BT"/>
              </a:rPr>
              <a:t>o</a:t>
            </a:r>
            <a:r>
              <a:rPr lang="en-US" sz="4428" spc="44">
                <a:solidFill>
                  <a:srgbClr val="FFFFFF"/>
                </a:solidFill>
                <a:latin typeface="Cooper BT"/>
              </a:rPr>
              <a:t>vi</a:t>
            </a:r>
            <a:r>
              <a:rPr lang="en-US" sz="4428" spc="44">
                <a:solidFill>
                  <a:srgbClr val="FFFFFF"/>
                </a:solidFill>
                <a:latin typeface="Cooper BT"/>
              </a:rPr>
              <a:t>d</a:t>
            </a:r>
            <a:r>
              <a:rPr lang="en-US" sz="4428" spc="44">
                <a:solidFill>
                  <a:srgbClr val="FFFFFF"/>
                </a:solidFill>
                <a:latin typeface="Cooper BT"/>
              </a:rPr>
              <a:t>e </a:t>
            </a:r>
            <a:r>
              <a:rPr lang="en-US" sz="4428" spc="44">
                <a:solidFill>
                  <a:srgbClr val="FFFFFF"/>
                </a:solidFill>
                <a:latin typeface="Cooper BT"/>
              </a:rPr>
              <a:t>in</a:t>
            </a:r>
            <a:r>
              <a:rPr lang="en-US" sz="4428" spc="44">
                <a:solidFill>
                  <a:srgbClr val="FFFFFF"/>
                </a:solidFill>
                <a:latin typeface="Cooper BT"/>
              </a:rPr>
              <a:t>s</a:t>
            </a:r>
            <a:r>
              <a:rPr lang="en-US" sz="4428" spc="44">
                <a:solidFill>
                  <a:srgbClr val="FFFFFF"/>
                </a:solidFill>
                <a:latin typeface="Cooper BT"/>
              </a:rPr>
              <a:t>ights int</a:t>
            </a:r>
            <a:r>
              <a:rPr lang="en-US" sz="4428" spc="44">
                <a:solidFill>
                  <a:srgbClr val="FFFFFF"/>
                </a:solidFill>
                <a:latin typeface="Cooper BT"/>
              </a:rPr>
              <a:t>o</a:t>
            </a:r>
            <a:r>
              <a:rPr lang="en-US" sz="4428" spc="44">
                <a:solidFill>
                  <a:srgbClr val="FFFFFF"/>
                </a:solidFill>
                <a:latin typeface="Cooper BT"/>
              </a:rPr>
              <a:t> a</a:t>
            </a:r>
            <a:r>
              <a:rPr lang="en-US" sz="4428" spc="44">
                <a:solidFill>
                  <a:srgbClr val="FFFFFF"/>
                </a:solidFill>
                <a:latin typeface="Cooper BT"/>
              </a:rPr>
              <a:t>re</a:t>
            </a:r>
            <a:r>
              <a:rPr lang="en-US" sz="4428" spc="44">
                <a:solidFill>
                  <a:srgbClr val="FFFFFF"/>
                </a:solidFill>
                <a:latin typeface="Cooper BT"/>
              </a:rPr>
              <a:t>a</a:t>
            </a:r>
            <a:r>
              <a:rPr lang="en-US" sz="4428" spc="44">
                <a:solidFill>
                  <a:srgbClr val="FFFFFF"/>
                </a:solidFill>
                <a:latin typeface="Cooper BT"/>
              </a:rPr>
              <a:t>s</a:t>
            </a:r>
            <a:r>
              <a:rPr lang="en-US" sz="4428" spc="44">
                <a:solidFill>
                  <a:srgbClr val="FFFFFF"/>
                </a:solidFill>
                <a:latin typeface="Cooper BT"/>
              </a:rPr>
              <a:t> for improvem</a:t>
            </a:r>
            <a:r>
              <a:rPr lang="en-US" sz="4428" spc="44">
                <a:solidFill>
                  <a:srgbClr val="FFFFFF"/>
                </a:solidFill>
                <a:latin typeface="Cooper BT"/>
              </a:rPr>
              <a:t>ent </a:t>
            </a:r>
            <a:r>
              <a:rPr lang="en-US" sz="4428" spc="44">
                <a:solidFill>
                  <a:srgbClr val="FFFFFF"/>
                </a:solidFill>
                <a:latin typeface="Cooper BT"/>
              </a:rPr>
              <a:t>b</a:t>
            </a:r>
            <a:r>
              <a:rPr lang="en-US" sz="4428" spc="44">
                <a:solidFill>
                  <a:srgbClr val="FFFFFF"/>
                </a:solidFill>
                <a:latin typeface="Cooper BT"/>
              </a:rPr>
              <a:t>a</a:t>
            </a:r>
            <a:r>
              <a:rPr lang="en-US" sz="4428" spc="44">
                <a:solidFill>
                  <a:srgbClr val="FFFFFF"/>
                </a:solidFill>
                <a:latin typeface="Cooper BT"/>
              </a:rPr>
              <a:t>sed o</a:t>
            </a:r>
            <a:r>
              <a:rPr lang="en-US" sz="4428" spc="44">
                <a:solidFill>
                  <a:srgbClr val="FFFFFF"/>
                </a:solidFill>
                <a:latin typeface="Cooper BT"/>
              </a:rPr>
              <a:t>n</a:t>
            </a:r>
            <a:r>
              <a:rPr lang="en-US" sz="4428" spc="44">
                <a:solidFill>
                  <a:srgbClr val="FFFFFF"/>
                </a:solidFill>
                <a:latin typeface="Cooper BT"/>
              </a:rPr>
              <a:t> common</a:t>
            </a:r>
            <a:r>
              <a:rPr lang="en-US" sz="4428" spc="44">
                <a:solidFill>
                  <a:srgbClr val="FFFFFF"/>
                </a:solidFill>
                <a:latin typeface="Cooper BT"/>
              </a:rPr>
              <a:t> t</a:t>
            </a:r>
            <a:r>
              <a:rPr lang="en-US" sz="4428" spc="44">
                <a:solidFill>
                  <a:srgbClr val="FFFFFF"/>
                </a:solidFill>
                <a:latin typeface="Cooper BT"/>
              </a:rPr>
              <a:t>h</a:t>
            </a:r>
            <a:r>
              <a:rPr lang="en-US" sz="4428" spc="44">
                <a:solidFill>
                  <a:srgbClr val="FFFFFF"/>
                </a:solidFill>
                <a:latin typeface="Cooper BT"/>
              </a:rPr>
              <a:t>e</a:t>
            </a:r>
            <a:r>
              <a:rPr lang="en-US" sz="4428" spc="44">
                <a:solidFill>
                  <a:srgbClr val="FFFFFF"/>
                </a:solidFill>
                <a:latin typeface="Cooper BT"/>
              </a:rPr>
              <a:t>me</a:t>
            </a:r>
            <a:r>
              <a:rPr lang="en-US" sz="4428" spc="44">
                <a:solidFill>
                  <a:srgbClr val="FFFFFF"/>
                </a:solidFill>
                <a:latin typeface="Cooper BT"/>
              </a:rPr>
              <a:t>s or </a:t>
            </a:r>
            <a:r>
              <a:rPr lang="en-US" sz="4428" spc="44">
                <a:solidFill>
                  <a:srgbClr val="FFFFFF"/>
                </a:solidFill>
                <a:latin typeface="Cooper BT"/>
              </a:rPr>
              <a:t>issu</a:t>
            </a:r>
            <a:r>
              <a:rPr lang="en-US" sz="4428" spc="44">
                <a:solidFill>
                  <a:srgbClr val="FFFFFF"/>
                </a:solidFill>
                <a:latin typeface="Cooper BT"/>
              </a:rPr>
              <a:t>es </a:t>
            </a:r>
            <a:r>
              <a:rPr lang="en-US" sz="4428" spc="44">
                <a:solidFill>
                  <a:srgbClr val="FFFFFF"/>
                </a:solidFill>
                <a:latin typeface="Cooper BT"/>
              </a:rPr>
              <a:t>iden</a:t>
            </a:r>
            <a:r>
              <a:rPr lang="en-US" sz="4428" spc="44">
                <a:solidFill>
                  <a:srgbClr val="FFFFFF"/>
                </a:solidFill>
                <a:latin typeface="Cooper BT"/>
              </a:rPr>
              <a:t>ti</a:t>
            </a:r>
            <a:r>
              <a:rPr lang="en-US" sz="4428" spc="44">
                <a:solidFill>
                  <a:srgbClr val="FFFFFF"/>
                </a:solidFill>
                <a:latin typeface="Cooper BT"/>
              </a:rPr>
              <a:t>fi</a:t>
            </a:r>
            <a:r>
              <a:rPr lang="en-US" sz="4428" spc="44">
                <a:solidFill>
                  <a:srgbClr val="FFFFFF"/>
                </a:solidFill>
                <a:latin typeface="Cooper BT"/>
              </a:rPr>
              <a:t>e</a:t>
            </a:r>
            <a:r>
              <a:rPr lang="en-US" sz="4428" spc="44">
                <a:solidFill>
                  <a:srgbClr val="FFFFFF"/>
                </a:solidFill>
                <a:latin typeface="Cooper BT"/>
              </a:rPr>
              <a:t>d</a:t>
            </a:r>
            <a:r>
              <a:rPr lang="en-US" sz="4428" spc="44">
                <a:solidFill>
                  <a:srgbClr val="FFFFFF"/>
                </a:solidFill>
                <a:latin typeface="Cooper BT"/>
              </a:rPr>
              <a:t> </a:t>
            </a:r>
            <a:r>
              <a:rPr lang="en-US" sz="4428" spc="44">
                <a:solidFill>
                  <a:srgbClr val="FFFFFF"/>
                </a:solidFill>
                <a:latin typeface="Cooper BT"/>
              </a:rPr>
              <a:t>i</a:t>
            </a:r>
            <a:r>
              <a:rPr lang="en-US" sz="4428" spc="44">
                <a:solidFill>
                  <a:srgbClr val="FFFFFF"/>
                </a:solidFill>
                <a:latin typeface="Cooper BT"/>
              </a:rPr>
              <a:t>n g</a:t>
            </a:r>
            <a:r>
              <a:rPr lang="en-US" sz="4428" spc="44">
                <a:solidFill>
                  <a:srgbClr val="FFFFFF"/>
                </a:solidFill>
                <a:latin typeface="Cooper BT"/>
              </a:rPr>
              <a:t>u</a:t>
            </a:r>
            <a:r>
              <a:rPr lang="en-US" sz="4428" spc="44">
                <a:solidFill>
                  <a:srgbClr val="FFFFFF"/>
                </a:solidFill>
                <a:latin typeface="Cooper BT"/>
              </a:rPr>
              <a:t>est</a:t>
            </a:r>
            <a:r>
              <a:rPr lang="en-US" sz="4428" spc="44">
                <a:solidFill>
                  <a:srgbClr val="FFFFFF"/>
                </a:solidFill>
                <a:latin typeface="Cooper BT"/>
              </a:rPr>
              <a:t> review</a:t>
            </a:r>
            <a:r>
              <a:rPr lang="en-US" sz="4428" spc="44">
                <a:solidFill>
                  <a:srgbClr val="FFFFFF"/>
                </a:solidFill>
                <a:latin typeface="Cooper BT"/>
              </a:rPr>
              <a:t>s.</a:t>
            </a:r>
          </a:p>
          <a:p>
            <a:pPr algn="just">
              <a:lnSpc>
                <a:spcPts val="4307"/>
              </a:lnSpc>
            </a:pPr>
          </a:p>
          <a:p>
            <a:pPr algn="ctr">
              <a:lnSpc>
                <a:spcPts val="3642"/>
              </a:lnSpc>
            </a:pPr>
          </a:p>
          <a:p>
            <a:pPr algn="ctr">
              <a:lnSpc>
                <a:spcPts val="3264"/>
              </a:lnSpc>
            </a:pPr>
          </a:p>
          <a:p>
            <a:pPr algn="ctr">
              <a:lnSpc>
                <a:spcPts val="3264"/>
              </a:lnSpc>
            </a:pPr>
          </a:p>
          <a:p>
            <a:pPr algn="ctr">
              <a:lnSpc>
                <a:spcPts val="3264"/>
              </a:lnSpc>
            </a:pP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9B8E48"/>
        </a:solidFill>
      </p:bgPr>
    </p:bg>
    <p:spTree>
      <p:nvGrpSpPr>
        <p:cNvPr id="1" name=""/>
        <p:cNvGrpSpPr/>
        <p:nvPr/>
      </p:nvGrpSpPr>
      <p:grpSpPr>
        <a:xfrm>
          <a:off x="0" y="0"/>
          <a:ext cx="0" cy="0"/>
          <a:chOff x="0" y="0"/>
          <a:chExt cx="0" cy="0"/>
        </a:xfrm>
      </p:grpSpPr>
      <p:sp>
        <p:nvSpPr>
          <p:cNvPr name="TextBox 2" id="2"/>
          <p:cNvSpPr txBox="true"/>
          <p:nvPr/>
        </p:nvSpPr>
        <p:spPr>
          <a:xfrm rot="0">
            <a:off x="604377" y="1171575"/>
            <a:ext cx="15900519" cy="2091329"/>
          </a:xfrm>
          <a:prstGeom prst="rect">
            <a:avLst/>
          </a:prstGeom>
        </p:spPr>
        <p:txBody>
          <a:bodyPr anchor="t" rtlCol="false" tIns="0" lIns="0" bIns="0" rIns="0">
            <a:spAutoFit/>
          </a:bodyPr>
          <a:lstStyle/>
          <a:p>
            <a:pPr algn="ctr" marL="0" indent="0" lvl="0">
              <a:lnSpc>
                <a:spcPts val="8058"/>
              </a:lnSpc>
            </a:pPr>
            <a:r>
              <a:rPr lang="en-US" sz="7900">
                <a:solidFill>
                  <a:srgbClr val="FFFFFF"/>
                </a:solidFill>
                <a:latin typeface="Cooper BT Bold"/>
              </a:rPr>
              <a:t>Property Type and Room Analysis</a:t>
            </a:r>
          </a:p>
        </p:txBody>
      </p:sp>
      <p:sp>
        <p:nvSpPr>
          <p:cNvPr name="TextBox 3" id="3"/>
          <p:cNvSpPr txBox="true"/>
          <p:nvPr/>
        </p:nvSpPr>
        <p:spPr>
          <a:xfrm rot="0">
            <a:off x="1028700" y="3234329"/>
            <a:ext cx="16739595" cy="6956459"/>
          </a:xfrm>
          <a:prstGeom prst="rect">
            <a:avLst/>
          </a:prstGeom>
        </p:spPr>
        <p:txBody>
          <a:bodyPr anchor="t" rtlCol="false" tIns="0" lIns="0" bIns="0" rIns="0">
            <a:spAutoFit/>
          </a:bodyPr>
          <a:lstStyle/>
          <a:p>
            <a:pPr algn="just">
              <a:lnSpc>
                <a:spcPts val="4558"/>
              </a:lnSpc>
            </a:pPr>
          </a:p>
          <a:p>
            <a:pPr algn="just" marL="886556" indent="-443278" lvl="1">
              <a:lnSpc>
                <a:spcPts val="5338"/>
              </a:lnSpc>
              <a:buFont typeface="Arial"/>
              <a:buChar char="•"/>
            </a:pPr>
            <a:r>
              <a:rPr lang="en-US" sz="4106" spc="41">
                <a:solidFill>
                  <a:srgbClr val="FFFFFF"/>
                </a:solidFill>
                <a:latin typeface="Cooper BT"/>
              </a:rPr>
              <a:t>Analyze the distribution of property types (e.g., apartment, house) and room types (e.g., entire home, private room, shared room).</a:t>
            </a:r>
          </a:p>
          <a:p>
            <a:pPr algn="just" marL="886556" indent="-443278" lvl="1">
              <a:lnSpc>
                <a:spcPts val="5338"/>
              </a:lnSpc>
              <a:buFont typeface="Arial"/>
              <a:buChar char="•"/>
            </a:pPr>
            <a:r>
              <a:rPr lang="en-US" sz="4106" spc="41">
                <a:solidFill>
                  <a:srgbClr val="FFFFFF"/>
                </a:solidFill>
                <a:latin typeface="Cooper BT"/>
              </a:rPr>
              <a:t>Explore trends in the popularity of specific accommodation setups and how they vary by location or host characteristics.</a:t>
            </a:r>
          </a:p>
          <a:p>
            <a:pPr algn="just" marL="886556" indent="-443278" lvl="1">
              <a:lnSpc>
                <a:spcPts val="5338"/>
              </a:lnSpc>
              <a:buFont typeface="Arial"/>
              <a:buChar char="•"/>
            </a:pPr>
            <a:r>
              <a:rPr lang="en-US" sz="4106" spc="41">
                <a:solidFill>
                  <a:srgbClr val="FFFFFF"/>
                </a:solidFill>
                <a:latin typeface="Cooper BT"/>
              </a:rPr>
              <a:t>Provide recommendations for hosts based on the most in-demand property and room types.</a:t>
            </a:r>
          </a:p>
          <a:p>
            <a:pPr algn="just">
              <a:lnSpc>
                <a:spcPts val="4558"/>
              </a:lnSpc>
            </a:pPr>
          </a:p>
          <a:p>
            <a:pPr algn="just">
              <a:lnSpc>
                <a:spcPts val="3410"/>
              </a:lnSpc>
            </a:pPr>
          </a:p>
          <a:p>
            <a:pPr algn="ctr">
              <a:lnSpc>
                <a:spcPts val="2883"/>
              </a:lnSpc>
            </a:pPr>
          </a:p>
          <a:p>
            <a:pPr algn="ctr">
              <a:lnSpc>
                <a:spcPts val="2584"/>
              </a:lnSpc>
            </a:pPr>
          </a:p>
          <a:p>
            <a:pPr algn="ctr">
              <a:lnSpc>
                <a:spcPts val="2584"/>
              </a:lnSpc>
            </a:pPr>
          </a:p>
          <a:p>
            <a:pPr algn="ctr">
              <a:lnSpc>
                <a:spcPts val="2584"/>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1404" y="241103"/>
            <a:ext cx="6092041" cy="3937455"/>
          </a:xfrm>
          <a:custGeom>
            <a:avLst/>
            <a:gdLst/>
            <a:ahLst/>
            <a:cxnLst/>
            <a:rect r="r" b="b" t="t" l="l"/>
            <a:pathLst>
              <a:path h="3937455" w="6092041">
                <a:moveTo>
                  <a:pt x="0" y="0"/>
                </a:moveTo>
                <a:lnTo>
                  <a:pt x="6092040" y="0"/>
                </a:lnTo>
                <a:lnTo>
                  <a:pt x="6092040" y="3937455"/>
                </a:lnTo>
                <a:lnTo>
                  <a:pt x="0" y="3937455"/>
                </a:lnTo>
                <a:lnTo>
                  <a:pt x="0" y="0"/>
                </a:lnTo>
                <a:close/>
              </a:path>
            </a:pathLst>
          </a:custGeom>
          <a:blipFill>
            <a:blip r:embed="rId2"/>
            <a:stretch>
              <a:fillRect l="0" t="0" r="0" b="0"/>
            </a:stretch>
          </a:blipFill>
        </p:spPr>
      </p:sp>
      <p:sp>
        <p:nvSpPr>
          <p:cNvPr name="Freeform 3" id="3"/>
          <p:cNvSpPr/>
          <p:nvPr/>
        </p:nvSpPr>
        <p:spPr>
          <a:xfrm flipH="false" flipV="false" rot="0">
            <a:off x="6263444" y="383676"/>
            <a:ext cx="6722773" cy="4024691"/>
          </a:xfrm>
          <a:custGeom>
            <a:avLst/>
            <a:gdLst/>
            <a:ahLst/>
            <a:cxnLst/>
            <a:rect r="r" b="b" t="t" l="l"/>
            <a:pathLst>
              <a:path h="4024691" w="6722773">
                <a:moveTo>
                  <a:pt x="0" y="0"/>
                </a:moveTo>
                <a:lnTo>
                  <a:pt x="6722773" y="0"/>
                </a:lnTo>
                <a:lnTo>
                  <a:pt x="6722773" y="4024691"/>
                </a:lnTo>
                <a:lnTo>
                  <a:pt x="0" y="4024691"/>
                </a:lnTo>
                <a:lnTo>
                  <a:pt x="0" y="0"/>
                </a:lnTo>
                <a:close/>
              </a:path>
            </a:pathLst>
          </a:custGeom>
          <a:blipFill>
            <a:blip r:embed="rId3"/>
            <a:stretch>
              <a:fillRect l="-2130" t="0" r="-9341" b="0"/>
            </a:stretch>
          </a:blipFill>
        </p:spPr>
      </p:sp>
      <p:sp>
        <p:nvSpPr>
          <p:cNvPr name="Freeform 4" id="4"/>
          <p:cNvSpPr/>
          <p:nvPr/>
        </p:nvSpPr>
        <p:spPr>
          <a:xfrm flipH="false" flipV="false" rot="0">
            <a:off x="13351192" y="708433"/>
            <a:ext cx="4637948" cy="3978342"/>
          </a:xfrm>
          <a:custGeom>
            <a:avLst/>
            <a:gdLst/>
            <a:ahLst/>
            <a:cxnLst/>
            <a:rect r="r" b="b" t="t" l="l"/>
            <a:pathLst>
              <a:path h="3978342" w="4637948">
                <a:moveTo>
                  <a:pt x="0" y="0"/>
                </a:moveTo>
                <a:lnTo>
                  <a:pt x="4637947" y="0"/>
                </a:lnTo>
                <a:lnTo>
                  <a:pt x="4637947" y="3978342"/>
                </a:lnTo>
                <a:lnTo>
                  <a:pt x="0" y="3978342"/>
                </a:lnTo>
                <a:lnTo>
                  <a:pt x="0" y="0"/>
                </a:lnTo>
                <a:close/>
              </a:path>
            </a:pathLst>
          </a:custGeom>
          <a:blipFill>
            <a:blip r:embed="rId4"/>
            <a:stretch>
              <a:fillRect l="0" t="0" r="-82933" b="0"/>
            </a:stretch>
          </a:blipFill>
        </p:spPr>
      </p:sp>
      <p:sp>
        <p:nvSpPr>
          <p:cNvPr name="Freeform 5" id="5"/>
          <p:cNvSpPr/>
          <p:nvPr/>
        </p:nvSpPr>
        <p:spPr>
          <a:xfrm flipH="false" flipV="false" rot="0">
            <a:off x="346585" y="4686775"/>
            <a:ext cx="7565269" cy="5305544"/>
          </a:xfrm>
          <a:custGeom>
            <a:avLst/>
            <a:gdLst/>
            <a:ahLst/>
            <a:cxnLst/>
            <a:rect r="r" b="b" t="t" l="l"/>
            <a:pathLst>
              <a:path h="5305544" w="7565269">
                <a:moveTo>
                  <a:pt x="0" y="0"/>
                </a:moveTo>
                <a:lnTo>
                  <a:pt x="7565269" y="0"/>
                </a:lnTo>
                <a:lnTo>
                  <a:pt x="7565269" y="5305544"/>
                </a:lnTo>
                <a:lnTo>
                  <a:pt x="0" y="5305544"/>
                </a:lnTo>
                <a:lnTo>
                  <a:pt x="0" y="0"/>
                </a:lnTo>
                <a:close/>
              </a:path>
            </a:pathLst>
          </a:custGeom>
          <a:blipFill>
            <a:blip r:embed="rId5"/>
            <a:stretch>
              <a:fillRect l="0" t="0" r="-61968" b="-11868"/>
            </a:stretch>
          </a:blipFill>
        </p:spPr>
      </p:sp>
      <p:sp>
        <p:nvSpPr>
          <p:cNvPr name="Freeform 6" id="6"/>
          <p:cNvSpPr/>
          <p:nvPr/>
        </p:nvSpPr>
        <p:spPr>
          <a:xfrm flipH="false" flipV="false" rot="0">
            <a:off x="9144000" y="5878786"/>
            <a:ext cx="8414383" cy="5162259"/>
          </a:xfrm>
          <a:custGeom>
            <a:avLst/>
            <a:gdLst/>
            <a:ahLst/>
            <a:cxnLst/>
            <a:rect r="r" b="b" t="t" l="l"/>
            <a:pathLst>
              <a:path h="5162259" w="8414383">
                <a:moveTo>
                  <a:pt x="0" y="0"/>
                </a:moveTo>
                <a:lnTo>
                  <a:pt x="8414383" y="0"/>
                </a:lnTo>
                <a:lnTo>
                  <a:pt x="8414383" y="5162259"/>
                </a:lnTo>
                <a:lnTo>
                  <a:pt x="0" y="5162259"/>
                </a:lnTo>
                <a:lnTo>
                  <a:pt x="0" y="0"/>
                </a:lnTo>
                <a:close/>
              </a:path>
            </a:pathLst>
          </a:custGeom>
          <a:blipFill>
            <a:blip r:embed="rId6"/>
            <a:stretch>
              <a:fillRect l="0" t="-12069" r="0" b="-12069"/>
            </a:stretch>
          </a:blipFill>
        </p:spPr>
      </p:sp>
    </p:spTree>
  </p:cSld>
  <p:clrMapOvr>
    <a:masterClrMapping/>
  </p:clrMapOvr>
</p:sld>
</file>

<file path=ppt/slides/slide13.xml><?xml version="1.0" encoding="utf-8"?>
<p:sld xmlns:p="http://schemas.openxmlformats.org/presentationml/2006/main" xmlns:a="http://schemas.openxmlformats.org/drawingml/2006/main">
  <p:cSld>
    <p:bg>
      <p:bgPr>
        <a:solidFill>
          <a:srgbClr val="9B8E48"/>
        </a:solidFill>
      </p:bgPr>
    </p:bg>
    <p:spTree>
      <p:nvGrpSpPr>
        <p:cNvPr id="1" name=""/>
        <p:cNvGrpSpPr/>
        <p:nvPr/>
      </p:nvGrpSpPr>
      <p:grpSpPr>
        <a:xfrm>
          <a:off x="0" y="0"/>
          <a:ext cx="0" cy="0"/>
          <a:chOff x="0" y="0"/>
          <a:chExt cx="0" cy="0"/>
        </a:xfrm>
      </p:grpSpPr>
      <p:sp>
        <p:nvSpPr>
          <p:cNvPr name="TextBox 2" id="2"/>
          <p:cNvSpPr txBox="true"/>
          <p:nvPr/>
        </p:nvSpPr>
        <p:spPr>
          <a:xfrm rot="0">
            <a:off x="161564" y="3177195"/>
            <a:ext cx="17964871" cy="6770506"/>
          </a:xfrm>
          <a:prstGeom prst="rect">
            <a:avLst/>
          </a:prstGeom>
        </p:spPr>
        <p:txBody>
          <a:bodyPr anchor="t" rtlCol="false" tIns="0" lIns="0" bIns="0" rIns="0">
            <a:spAutoFit/>
          </a:bodyPr>
          <a:lstStyle/>
          <a:p>
            <a:pPr algn="ctr">
              <a:lnSpc>
                <a:spcPts val="4398"/>
              </a:lnSpc>
              <a:spcBef>
                <a:spcPct val="0"/>
              </a:spcBef>
            </a:pPr>
            <a:r>
              <a:rPr lang="en-US" sz="4312">
                <a:solidFill>
                  <a:srgbClr val="FFFFFF"/>
                </a:solidFill>
                <a:latin typeface="Cooper BT Bold"/>
              </a:rPr>
              <a:t>In conclusion, leveraging interactive Power BI dashboards facilitates clear visualization and communication of key insights, including geographical distribution, pricing trends, host characteristics, review scores, and property/room analysis. These dynamic visualizations enable stakeholders to grasp complex data patterns effectively. Additionally, comprehensive reports summarizing analysis findings and offering actionable recommendations empower hosts and the aggregator platform to make informed decisions. A structured approach ensures clarity and relevance, ensuring that the insights gleaned are actionable and beneficial for optimizing listing performance and enhancing guest satisfaction.</a:t>
            </a:r>
          </a:p>
        </p:txBody>
      </p:sp>
      <p:sp>
        <p:nvSpPr>
          <p:cNvPr name="TextBox 3" id="3"/>
          <p:cNvSpPr txBox="true"/>
          <p:nvPr/>
        </p:nvSpPr>
        <p:spPr>
          <a:xfrm rot="0">
            <a:off x="4492934" y="1228725"/>
            <a:ext cx="9302131" cy="1601341"/>
          </a:xfrm>
          <a:prstGeom prst="rect">
            <a:avLst/>
          </a:prstGeom>
        </p:spPr>
        <p:txBody>
          <a:bodyPr anchor="t" rtlCol="false" tIns="0" lIns="0" bIns="0" rIns="0">
            <a:spAutoFit/>
          </a:bodyPr>
          <a:lstStyle/>
          <a:p>
            <a:pPr algn="ctr">
              <a:lnSpc>
                <a:spcPts val="12035"/>
              </a:lnSpc>
              <a:spcBef>
                <a:spcPct val="0"/>
              </a:spcBef>
            </a:pPr>
            <a:r>
              <a:rPr lang="en-US" sz="11799">
                <a:solidFill>
                  <a:srgbClr val="FFFFFF"/>
                </a:solidFill>
                <a:latin typeface="Cooper BT Bold"/>
              </a:rPr>
              <a:t>C</a:t>
            </a:r>
            <a:r>
              <a:rPr lang="en-US" sz="11799">
                <a:solidFill>
                  <a:srgbClr val="FFFFFF"/>
                </a:solidFill>
                <a:latin typeface="Cooper BT Bold"/>
              </a:rPr>
              <a:t>onclusion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9B8E48"/>
        </a:solidFill>
      </p:bgPr>
    </p:bg>
    <p:spTree>
      <p:nvGrpSpPr>
        <p:cNvPr id="1" name=""/>
        <p:cNvGrpSpPr/>
        <p:nvPr/>
      </p:nvGrpSpPr>
      <p:grpSpPr>
        <a:xfrm>
          <a:off x="0" y="0"/>
          <a:ext cx="0" cy="0"/>
          <a:chOff x="0" y="0"/>
          <a:chExt cx="0" cy="0"/>
        </a:xfrm>
      </p:grpSpPr>
      <p:sp>
        <p:nvSpPr>
          <p:cNvPr name="AutoShape 2" id="2"/>
          <p:cNvSpPr/>
          <p:nvPr/>
        </p:nvSpPr>
        <p:spPr>
          <a:xfrm flipV="true">
            <a:off x="-579803" y="1038225"/>
            <a:ext cx="19399263" cy="0"/>
          </a:xfrm>
          <a:prstGeom prst="line">
            <a:avLst/>
          </a:prstGeom>
          <a:ln cap="flat" w="19050">
            <a:solidFill>
              <a:srgbClr val="000000"/>
            </a:solidFill>
            <a:prstDash val="solid"/>
            <a:headEnd type="none" len="sm" w="sm"/>
            <a:tailEnd type="none" len="sm" w="sm"/>
          </a:ln>
        </p:spPr>
      </p:sp>
      <p:grpSp>
        <p:nvGrpSpPr>
          <p:cNvPr name="Group 3" id="3"/>
          <p:cNvGrpSpPr/>
          <p:nvPr/>
        </p:nvGrpSpPr>
        <p:grpSpPr>
          <a:xfrm rot="0">
            <a:off x="8357964" y="896783"/>
            <a:ext cx="1572072" cy="263834"/>
            <a:chOff x="0" y="0"/>
            <a:chExt cx="414044" cy="69487"/>
          </a:xfrm>
        </p:grpSpPr>
        <p:sp>
          <p:nvSpPr>
            <p:cNvPr name="Freeform 4" id="4"/>
            <p:cNvSpPr/>
            <p:nvPr/>
          </p:nvSpPr>
          <p:spPr>
            <a:xfrm flipH="false" flipV="false" rot="0">
              <a:off x="0" y="0"/>
              <a:ext cx="414044" cy="69487"/>
            </a:xfrm>
            <a:custGeom>
              <a:avLst/>
              <a:gdLst/>
              <a:ahLst/>
              <a:cxnLst/>
              <a:rect r="r" b="b" t="t" l="l"/>
              <a:pathLst>
                <a:path h="69487" w="414044">
                  <a:moveTo>
                    <a:pt x="0" y="0"/>
                  </a:moveTo>
                  <a:lnTo>
                    <a:pt x="414044" y="0"/>
                  </a:lnTo>
                  <a:lnTo>
                    <a:pt x="414044" y="69487"/>
                  </a:lnTo>
                  <a:lnTo>
                    <a:pt x="0" y="69487"/>
                  </a:lnTo>
                  <a:close/>
                </a:path>
              </a:pathLst>
            </a:custGeom>
            <a:solidFill>
              <a:srgbClr val="C7B49E"/>
            </a:solidFill>
          </p:spPr>
        </p:sp>
        <p:sp>
          <p:nvSpPr>
            <p:cNvPr name="TextBox 5" id="5"/>
            <p:cNvSpPr txBox="true"/>
            <p:nvPr/>
          </p:nvSpPr>
          <p:spPr>
            <a:xfrm>
              <a:off x="0" y="-57150"/>
              <a:ext cx="414044" cy="126637"/>
            </a:xfrm>
            <a:prstGeom prst="rect">
              <a:avLst/>
            </a:prstGeom>
          </p:spPr>
          <p:txBody>
            <a:bodyPr anchor="ctr" rtlCol="false" tIns="50800" lIns="50800" bIns="50800" rIns="50800"/>
            <a:lstStyle/>
            <a:p>
              <a:pPr algn="ctr">
                <a:lnSpc>
                  <a:spcPts val="3079"/>
                </a:lnSpc>
              </a:pPr>
            </a:p>
          </p:txBody>
        </p:sp>
      </p:grpSp>
      <p:sp>
        <p:nvSpPr>
          <p:cNvPr name="Freeform 6" id="6"/>
          <p:cNvSpPr/>
          <p:nvPr/>
        </p:nvSpPr>
        <p:spPr>
          <a:xfrm flipH="false" flipV="false" rot="0">
            <a:off x="7962758" y="2854751"/>
            <a:ext cx="1967278" cy="1967278"/>
          </a:xfrm>
          <a:custGeom>
            <a:avLst/>
            <a:gdLst/>
            <a:ahLst/>
            <a:cxnLst/>
            <a:rect r="r" b="b" t="t" l="l"/>
            <a:pathLst>
              <a:path h="1967278" w="1967278">
                <a:moveTo>
                  <a:pt x="0" y="0"/>
                </a:moveTo>
                <a:lnTo>
                  <a:pt x="1967278" y="0"/>
                </a:lnTo>
                <a:lnTo>
                  <a:pt x="1967278" y="1967278"/>
                </a:lnTo>
                <a:lnTo>
                  <a:pt x="0" y="1967278"/>
                </a:lnTo>
                <a:lnTo>
                  <a:pt x="0" y="0"/>
                </a:lnTo>
                <a:close/>
              </a:path>
            </a:pathLst>
          </a:custGeom>
          <a:blipFill>
            <a:blip r:embed="rId2"/>
            <a:stretch>
              <a:fillRect l="0" t="0" r="0" b="0"/>
            </a:stretch>
          </a:blipFill>
        </p:spPr>
      </p:sp>
      <p:sp>
        <p:nvSpPr>
          <p:cNvPr name="TextBox 7" id="7"/>
          <p:cNvSpPr txBox="true"/>
          <p:nvPr/>
        </p:nvSpPr>
        <p:spPr>
          <a:xfrm rot="0">
            <a:off x="5401683" y="5238750"/>
            <a:ext cx="7626275" cy="2067215"/>
          </a:xfrm>
          <a:prstGeom prst="rect">
            <a:avLst/>
          </a:prstGeom>
        </p:spPr>
        <p:txBody>
          <a:bodyPr anchor="t" rtlCol="false" tIns="0" lIns="0" bIns="0" rIns="0">
            <a:spAutoFit/>
          </a:bodyPr>
          <a:lstStyle/>
          <a:p>
            <a:pPr algn="ctr">
              <a:lnSpc>
                <a:spcPts val="8043"/>
              </a:lnSpc>
            </a:pPr>
            <a:r>
              <a:rPr lang="en-US" sz="7517">
                <a:solidFill>
                  <a:srgbClr val="FFFFFF"/>
                </a:solidFill>
                <a:latin typeface="DM Serif Display"/>
              </a:rPr>
              <a:t>Thank You for Watching </a:t>
            </a:r>
          </a:p>
        </p:txBody>
      </p:sp>
      <p:sp>
        <p:nvSpPr>
          <p:cNvPr name="TextBox 8" id="8"/>
          <p:cNvSpPr txBox="true"/>
          <p:nvPr/>
        </p:nvSpPr>
        <p:spPr>
          <a:xfrm rot="0">
            <a:off x="1028700" y="8890074"/>
            <a:ext cx="2717071" cy="368300"/>
          </a:xfrm>
          <a:prstGeom prst="rect">
            <a:avLst/>
          </a:prstGeom>
        </p:spPr>
        <p:txBody>
          <a:bodyPr anchor="t" rtlCol="false" tIns="0" lIns="0" bIns="0" rIns="0">
            <a:spAutoFit/>
          </a:bodyPr>
          <a:lstStyle/>
          <a:p>
            <a:pPr algn="l">
              <a:lnSpc>
                <a:spcPts val="2800"/>
              </a:lnSpc>
            </a:pPr>
            <a:r>
              <a:rPr lang="en-US" sz="2000">
                <a:solidFill>
                  <a:srgbClr val="FFFFFF"/>
                </a:solidFill>
                <a:latin typeface="Poppins"/>
              </a:rPr>
              <a:t>Hotel Aggregator </a:t>
            </a:r>
          </a:p>
        </p:txBody>
      </p:sp>
      <p:sp>
        <p:nvSpPr>
          <p:cNvPr name="TextBox 9" id="9"/>
          <p:cNvSpPr txBox="true"/>
          <p:nvPr/>
        </p:nvSpPr>
        <p:spPr>
          <a:xfrm rot="0">
            <a:off x="7962758" y="8890000"/>
            <a:ext cx="2717071" cy="368300"/>
          </a:xfrm>
          <a:prstGeom prst="rect">
            <a:avLst/>
          </a:prstGeom>
        </p:spPr>
        <p:txBody>
          <a:bodyPr anchor="t" rtlCol="false" tIns="0" lIns="0" bIns="0" rIns="0">
            <a:spAutoFit/>
          </a:bodyPr>
          <a:lstStyle/>
          <a:p>
            <a:pPr algn="ctr">
              <a:lnSpc>
                <a:spcPts val="2800"/>
              </a:lnSpc>
            </a:pPr>
            <a:r>
              <a:rPr lang="en-US" sz="2000">
                <a:solidFill>
                  <a:srgbClr val="FFFFFF"/>
                </a:solidFill>
                <a:latin typeface="Poppins Light"/>
              </a:rPr>
              <a:t>Hotel Aggregator </a:t>
            </a:r>
          </a:p>
        </p:txBody>
      </p:sp>
      <p:sp>
        <p:nvSpPr>
          <p:cNvPr name="TextBox 10" id="10"/>
          <p:cNvSpPr txBox="true"/>
          <p:nvPr/>
        </p:nvSpPr>
        <p:spPr>
          <a:xfrm rot="0">
            <a:off x="13242271" y="8890000"/>
            <a:ext cx="4231343" cy="368300"/>
          </a:xfrm>
          <a:prstGeom prst="rect">
            <a:avLst/>
          </a:prstGeom>
        </p:spPr>
        <p:txBody>
          <a:bodyPr anchor="t" rtlCol="false" tIns="0" lIns="0" bIns="0" rIns="0">
            <a:spAutoFit/>
          </a:bodyPr>
          <a:lstStyle/>
          <a:p>
            <a:pPr algn="r">
              <a:lnSpc>
                <a:spcPts val="2800"/>
              </a:lnSpc>
            </a:pPr>
            <a:r>
              <a:rPr lang="en-US" sz="2000">
                <a:solidFill>
                  <a:srgbClr val="FFFFFF"/>
                </a:solidFill>
                <a:latin typeface="Poppins Light"/>
              </a:rPr>
              <a:t>Hotel Aggregator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9B8E48"/>
        </a:solidFill>
      </p:bgPr>
    </p:bg>
    <p:spTree>
      <p:nvGrpSpPr>
        <p:cNvPr id="1" name=""/>
        <p:cNvGrpSpPr/>
        <p:nvPr/>
      </p:nvGrpSpPr>
      <p:grpSpPr>
        <a:xfrm>
          <a:off x="0" y="0"/>
          <a:ext cx="0" cy="0"/>
          <a:chOff x="0" y="0"/>
          <a:chExt cx="0" cy="0"/>
        </a:xfrm>
      </p:grpSpPr>
      <p:grpSp>
        <p:nvGrpSpPr>
          <p:cNvPr name="Group 2" id="2"/>
          <p:cNvGrpSpPr/>
          <p:nvPr/>
        </p:nvGrpSpPr>
        <p:grpSpPr>
          <a:xfrm rot="0">
            <a:off x="9144000" y="1028700"/>
            <a:ext cx="7590983" cy="8229600"/>
            <a:chOff x="0" y="0"/>
            <a:chExt cx="5857240" cy="6350000"/>
          </a:xfrm>
        </p:grpSpPr>
        <p:sp>
          <p:nvSpPr>
            <p:cNvPr name="Freeform 3" id="3"/>
            <p:cNvSpPr/>
            <p:nvPr/>
          </p:nvSpPr>
          <p:spPr>
            <a:xfrm flipH="false" flipV="false" rot="0">
              <a:off x="0" y="0"/>
              <a:ext cx="5857240" cy="6350000"/>
            </a:xfrm>
            <a:custGeom>
              <a:avLst/>
              <a:gdLst/>
              <a:ahLst/>
              <a:cxnLst/>
              <a:rect r="r" b="b" t="t" l="l"/>
              <a:pathLst>
                <a:path h="6350000" w="5857240">
                  <a:moveTo>
                    <a:pt x="2928620" y="0"/>
                  </a:moveTo>
                  <a:cubicBezTo>
                    <a:pt x="4546600" y="0"/>
                    <a:pt x="5857240" y="1310640"/>
                    <a:pt x="5857240" y="2928620"/>
                  </a:cubicBezTo>
                  <a:lnTo>
                    <a:pt x="5857240" y="6350000"/>
                  </a:lnTo>
                  <a:lnTo>
                    <a:pt x="0" y="6350000"/>
                  </a:lnTo>
                  <a:lnTo>
                    <a:pt x="0" y="2928620"/>
                  </a:lnTo>
                  <a:cubicBezTo>
                    <a:pt x="0" y="1310640"/>
                    <a:pt x="1310640" y="0"/>
                    <a:pt x="2928620" y="0"/>
                  </a:cubicBezTo>
                  <a:close/>
                </a:path>
              </a:pathLst>
            </a:custGeom>
            <a:blipFill>
              <a:blip r:embed="rId2"/>
              <a:stretch>
                <a:fillRect l="-59641" t="0" r="-3079" b="0"/>
              </a:stretch>
            </a:blipFill>
          </p:spPr>
        </p:sp>
      </p:grpSp>
      <p:sp>
        <p:nvSpPr>
          <p:cNvPr name="TextBox 4" id="4"/>
          <p:cNvSpPr txBox="true"/>
          <p:nvPr/>
        </p:nvSpPr>
        <p:spPr>
          <a:xfrm rot="0">
            <a:off x="1028700" y="1653074"/>
            <a:ext cx="7059679" cy="1940191"/>
          </a:xfrm>
          <a:prstGeom prst="rect">
            <a:avLst/>
          </a:prstGeom>
        </p:spPr>
        <p:txBody>
          <a:bodyPr anchor="t" rtlCol="false" tIns="0" lIns="0" bIns="0" rIns="0">
            <a:spAutoFit/>
          </a:bodyPr>
          <a:lstStyle/>
          <a:p>
            <a:pPr algn="l" marL="0" indent="0" lvl="0">
              <a:lnSpc>
                <a:spcPts val="15700"/>
              </a:lnSpc>
              <a:spcBef>
                <a:spcPct val="0"/>
              </a:spcBef>
            </a:pPr>
            <a:r>
              <a:rPr lang="en-US" sz="11214">
                <a:solidFill>
                  <a:srgbClr val="FFFFFF"/>
                </a:solidFill>
                <a:latin typeface="Cooper BT Bold"/>
              </a:rPr>
              <a:t>Task-3</a:t>
            </a:r>
          </a:p>
        </p:txBody>
      </p:sp>
      <p:sp>
        <p:nvSpPr>
          <p:cNvPr name="TextBox 5" id="5"/>
          <p:cNvSpPr txBox="true"/>
          <p:nvPr/>
        </p:nvSpPr>
        <p:spPr>
          <a:xfrm rot="0">
            <a:off x="332180" y="4201916"/>
            <a:ext cx="8534251" cy="5056384"/>
          </a:xfrm>
          <a:prstGeom prst="rect">
            <a:avLst/>
          </a:prstGeom>
        </p:spPr>
        <p:txBody>
          <a:bodyPr anchor="t" rtlCol="false" tIns="0" lIns="0" bIns="0" rIns="0">
            <a:spAutoFit/>
          </a:bodyPr>
          <a:lstStyle/>
          <a:p>
            <a:pPr algn="just">
              <a:lnSpc>
                <a:spcPts val="4443"/>
              </a:lnSpc>
            </a:pPr>
            <a:r>
              <a:rPr lang="en-US" sz="3417" spc="34">
                <a:solidFill>
                  <a:srgbClr val="FFFFFF"/>
                </a:solidFill>
                <a:latin typeface="Cooper BT Light"/>
              </a:rPr>
              <a:t>Analyze a hotel aggregator dataset using Power BI to visualize trends and factors affecting listing performance. Tasks include geographical insights, pricing analysis, host evaluation, review scores examination, and property/room type analysis. Deliverables include interactive dashboards and reports with recommendations for hosts and the platform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9B8E48"/>
        </a:solidFill>
      </p:bgPr>
    </p:bg>
    <p:spTree>
      <p:nvGrpSpPr>
        <p:cNvPr id="1" name=""/>
        <p:cNvGrpSpPr/>
        <p:nvPr/>
      </p:nvGrpSpPr>
      <p:grpSpPr>
        <a:xfrm>
          <a:off x="0" y="0"/>
          <a:ext cx="0" cy="0"/>
          <a:chOff x="0" y="0"/>
          <a:chExt cx="0" cy="0"/>
        </a:xfrm>
      </p:grpSpPr>
      <p:grpSp>
        <p:nvGrpSpPr>
          <p:cNvPr name="Group 2" id="2"/>
          <p:cNvGrpSpPr/>
          <p:nvPr/>
        </p:nvGrpSpPr>
        <p:grpSpPr>
          <a:xfrm rot="0">
            <a:off x="7600950" y="5141617"/>
            <a:ext cx="3086100" cy="855006"/>
            <a:chOff x="0" y="0"/>
            <a:chExt cx="812800" cy="225187"/>
          </a:xfrm>
        </p:grpSpPr>
        <p:sp>
          <p:nvSpPr>
            <p:cNvPr name="Freeform 3" id="3"/>
            <p:cNvSpPr/>
            <p:nvPr/>
          </p:nvSpPr>
          <p:spPr>
            <a:xfrm flipH="false" flipV="false" rot="0">
              <a:off x="0" y="0"/>
              <a:ext cx="812800" cy="225187"/>
            </a:xfrm>
            <a:custGeom>
              <a:avLst/>
              <a:gdLst/>
              <a:ahLst/>
              <a:cxnLst/>
              <a:rect r="r" b="b" t="t" l="l"/>
              <a:pathLst>
                <a:path h="225187" w="812800">
                  <a:moveTo>
                    <a:pt x="0" y="0"/>
                  </a:moveTo>
                  <a:lnTo>
                    <a:pt x="812800" y="0"/>
                  </a:lnTo>
                  <a:lnTo>
                    <a:pt x="812800" y="225187"/>
                  </a:lnTo>
                  <a:lnTo>
                    <a:pt x="0" y="225187"/>
                  </a:lnTo>
                  <a:close/>
                </a:path>
              </a:pathLst>
            </a:custGeom>
            <a:solidFill>
              <a:srgbClr val="524B26"/>
            </a:solidFill>
          </p:spPr>
        </p:sp>
        <p:sp>
          <p:nvSpPr>
            <p:cNvPr name="TextBox 4" id="4"/>
            <p:cNvSpPr txBox="true"/>
            <p:nvPr/>
          </p:nvSpPr>
          <p:spPr>
            <a:xfrm>
              <a:off x="0" y="-38100"/>
              <a:ext cx="812800" cy="263287"/>
            </a:xfrm>
            <a:prstGeom prst="rect">
              <a:avLst/>
            </a:prstGeom>
          </p:spPr>
          <p:txBody>
            <a:bodyPr anchor="ctr" rtlCol="false" tIns="50800" lIns="50800" bIns="50800" rIns="50800"/>
            <a:lstStyle/>
            <a:p>
              <a:pPr algn="ctr">
                <a:lnSpc>
                  <a:spcPts val="2940"/>
                </a:lnSpc>
              </a:pPr>
            </a:p>
          </p:txBody>
        </p:sp>
      </p:grpSp>
      <p:grpSp>
        <p:nvGrpSpPr>
          <p:cNvPr name="Group 5" id="5"/>
          <p:cNvGrpSpPr/>
          <p:nvPr/>
        </p:nvGrpSpPr>
        <p:grpSpPr>
          <a:xfrm rot="0">
            <a:off x="-360165" y="-2102773"/>
            <a:ext cx="19346444" cy="5246370"/>
            <a:chOff x="0" y="0"/>
            <a:chExt cx="2997270" cy="812800"/>
          </a:xfrm>
        </p:grpSpPr>
        <p:sp>
          <p:nvSpPr>
            <p:cNvPr name="Freeform 6" id="6"/>
            <p:cNvSpPr/>
            <p:nvPr/>
          </p:nvSpPr>
          <p:spPr>
            <a:xfrm flipH="false" flipV="false" rot="0">
              <a:off x="0" y="0"/>
              <a:ext cx="2997270" cy="812800"/>
            </a:xfrm>
            <a:custGeom>
              <a:avLst/>
              <a:gdLst/>
              <a:ahLst/>
              <a:cxnLst/>
              <a:rect r="r" b="b" t="t" l="l"/>
              <a:pathLst>
                <a:path h="812800" w="2997270">
                  <a:moveTo>
                    <a:pt x="0" y="0"/>
                  </a:moveTo>
                  <a:lnTo>
                    <a:pt x="2997270" y="0"/>
                  </a:lnTo>
                  <a:lnTo>
                    <a:pt x="2997270" y="812800"/>
                  </a:lnTo>
                  <a:lnTo>
                    <a:pt x="0" y="812800"/>
                  </a:lnTo>
                  <a:close/>
                </a:path>
              </a:pathLst>
            </a:custGeom>
            <a:blipFill>
              <a:blip r:embed="rId2"/>
              <a:stretch>
                <a:fillRect l="0" t="-72842" r="0" b="-72842"/>
              </a:stretch>
            </a:blipFill>
          </p:spPr>
        </p:sp>
      </p:grpSp>
      <p:sp>
        <p:nvSpPr>
          <p:cNvPr name="TextBox 7" id="7"/>
          <p:cNvSpPr txBox="true"/>
          <p:nvPr/>
        </p:nvSpPr>
        <p:spPr>
          <a:xfrm rot="0">
            <a:off x="1573331" y="2934047"/>
            <a:ext cx="15409231" cy="1931036"/>
          </a:xfrm>
          <a:prstGeom prst="rect">
            <a:avLst/>
          </a:prstGeom>
        </p:spPr>
        <p:txBody>
          <a:bodyPr anchor="t" rtlCol="false" tIns="0" lIns="0" bIns="0" rIns="0">
            <a:spAutoFit/>
          </a:bodyPr>
          <a:lstStyle/>
          <a:p>
            <a:pPr algn="ctr" marL="0" indent="0" lvl="0">
              <a:lnSpc>
                <a:spcPts val="15679"/>
              </a:lnSpc>
              <a:spcBef>
                <a:spcPct val="0"/>
              </a:spcBef>
            </a:pPr>
            <a:r>
              <a:rPr lang="en-US" sz="11199">
                <a:solidFill>
                  <a:srgbClr val="FFFFFF"/>
                </a:solidFill>
                <a:latin typeface="Cooper BT Bold"/>
              </a:rPr>
              <a:t>Problem Statement:</a:t>
            </a:r>
          </a:p>
        </p:txBody>
      </p:sp>
      <p:sp>
        <p:nvSpPr>
          <p:cNvPr name="TextBox 8" id="8"/>
          <p:cNvSpPr txBox="true"/>
          <p:nvPr/>
        </p:nvSpPr>
        <p:spPr>
          <a:xfrm rot="0">
            <a:off x="7527553" y="5271635"/>
            <a:ext cx="3232895" cy="545440"/>
          </a:xfrm>
          <a:prstGeom prst="rect">
            <a:avLst/>
          </a:prstGeom>
        </p:spPr>
        <p:txBody>
          <a:bodyPr anchor="t" rtlCol="false" tIns="0" lIns="0" bIns="0" rIns="0">
            <a:spAutoFit/>
          </a:bodyPr>
          <a:lstStyle/>
          <a:p>
            <a:pPr algn="ctr">
              <a:lnSpc>
                <a:spcPts val="4481"/>
              </a:lnSpc>
            </a:pPr>
            <a:r>
              <a:rPr lang="en-US" sz="3201">
                <a:solidFill>
                  <a:srgbClr val="FFFFFF"/>
                </a:solidFill>
                <a:latin typeface="Cooper BT Bold"/>
              </a:rPr>
              <a:t>2024</a:t>
            </a:r>
          </a:p>
        </p:txBody>
      </p:sp>
      <p:sp>
        <p:nvSpPr>
          <p:cNvPr name="TextBox 9" id="9"/>
          <p:cNvSpPr txBox="true"/>
          <p:nvPr/>
        </p:nvSpPr>
        <p:spPr>
          <a:xfrm rot="0">
            <a:off x="1296592" y="6085056"/>
            <a:ext cx="15685969" cy="3173244"/>
          </a:xfrm>
          <a:prstGeom prst="rect">
            <a:avLst/>
          </a:prstGeom>
        </p:spPr>
        <p:txBody>
          <a:bodyPr anchor="t" rtlCol="false" tIns="0" lIns="0" bIns="0" rIns="0">
            <a:spAutoFit/>
          </a:bodyPr>
          <a:lstStyle/>
          <a:p>
            <a:pPr algn="just">
              <a:lnSpc>
                <a:spcPts val="2877"/>
              </a:lnSpc>
            </a:pPr>
          </a:p>
          <a:p>
            <a:pPr algn="just">
              <a:lnSpc>
                <a:spcPts val="3773"/>
              </a:lnSpc>
            </a:pPr>
            <a:r>
              <a:rPr lang="en-US" sz="2902" spc="29">
                <a:solidFill>
                  <a:srgbClr val="FFFFFF"/>
                </a:solidFill>
                <a:latin typeface="Cooper BT Light"/>
              </a:rPr>
              <a:t>This internship project aims to analyse a dataset of hotel aggregator listings using Power BI. The dataset comprises various attributes related to listings, hosts, reviews, and availability. The objective is to create comprehensive visualizations and insights that shed light on trends, patterns, and factors influencing the performance of listings. Through Power BI, interns will explore key metrics such as pricing, availability, host characteristics, and review scores to derive actionable insights for improving the overall quality and competitiveness of the listings.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9B8E48"/>
        </a:solidFill>
      </p:bgPr>
    </p:bg>
    <p:spTree>
      <p:nvGrpSpPr>
        <p:cNvPr id="1" name=""/>
        <p:cNvGrpSpPr/>
        <p:nvPr/>
      </p:nvGrpSpPr>
      <p:grpSpPr>
        <a:xfrm>
          <a:off x="0" y="0"/>
          <a:ext cx="0" cy="0"/>
          <a:chOff x="0" y="0"/>
          <a:chExt cx="0" cy="0"/>
        </a:xfrm>
      </p:grpSpPr>
      <p:sp>
        <p:nvSpPr>
          <p:cNvPr name="Freeform 2" id="2"/>
          <p:cNvSpPr/>
          <p:nvPr/>
        </p:nvSpPr>
        <p:spPr>
          <a:xfrm flipH="false" flipV="false" rot="0">
            <a:off x="10559697" y="-1046148"/>
            <a:ext cx="7980550" cy="12717317"/>
          </a:xfrm>
          <a:custGeom>
            <a:avLst/>
            <a:gdLst/>
            <a:ahLst/>
            <a:cxnLst/>
            <a:rect r="r" b="b" t="t" l="l"/>
            <a:pathLst>
              <a:path h="12717317" w="7980550">
                <a:moveTo>
                  <a:pt x="0" y="0"/>
                </a:moveTo>
                <a:lnTo>
                  <a:pt x="7980551" y="0"/>
                </a:lnTo>
                <a:lnTo>
                  <a:pt x="7980551" y="12717317"/>
                </a:lnTo>
                <a:lnTo>
                  <a:pt x="0" y="12717317"/>
                </a:lnTo>
                <a:lnTo>
                  <a:pt x="0" y="0"/>
                </a:lnTo>
                <a:close/>
              </a:path>
            </a:pathLst>
          </a:custGeom>
          <a:blipFill>
            <a:blip r:embed="rId2"/>
            <a:stretch>
              <a:fillRect l="-3084" t="0" r="-3084" b="0"/>
            </a:stretch>
          </a:blipFill>
        </p:spPr>
      </p:sp>
      <p:sp>
        <p:nvSpPr>
          <p:cNvPr name="TextBox 3" id="3"/>
          <p:cNvSpPr txBox="true"/>
          <p:nvPr/>
        </p:nvSpPr>
        <p:spPr>
          <a:xfrm rot="0">
            <a:off x="1028700" y="610352"/>
            <a:ext cx="9530997" cy="960522"/>
          </a:xfrm>
          <a:prstGeom prst="rect">
            <a:avLst/>
          </a:prstGeom>
        </p:spPr>
        <p:txBody>
          <a:bodyPr anchor="t" rtlCol="false" tIns="0" lIns="0" bIns="0" rIns="0">
            <a:spAutoFit/>
          </a:bodyPr>
          <a:lstStyle/>
          <a:p>
            <a:pPr algn="l" marL="0" indent="0" lvl="0">
              <a:lnSpc>
                <a:spcPts val="7242"/>
              </a:lnSpc>
            </a:pPr>
            <a:r>
              <a:rPr lang="en-US" sz="7100">
                <a:solidFill>
                  <a:srgbClr val="FFFFFF"/>
                </a:solidFill>
                <a:latin typeface="Cooper BT Bold"/>
              </a:rPr>
              <a:t>Dataset Description:</a:t>
            </a:r>
          </a:p>
        </p:txBody>
      </p:sp>
      <p:sp>
        <p:nvSpPr>
          <p:cNvPr name="TextBox 4" id="4"/>
          <p:cNvSpPr txBox="true"/>
          <p:nvPr/>
        </p:nvSpPr>
        <p:spPr>
          <a:xfrm rot="0">
            <a:off x="1257291" y="1815741"/>
            <a:ext cx="8392209" cy="8296631"/>
          </a:xfrm>
          <a:prstGeom prst="rect">
            <a:avLst/>
          </a:prstGeom>
        </p:spPr>
        <p:txBody>
          <a:bodyPr anchor="t" rtlCol="false" tIns="0" lIns="0" bIns="0" rIns="0">
            <a:spAutoFit/>
          </a:bodyPr>
          <a:lstStyle/>
          <a:p>
            <a:pPr algn="just">
              <a:lnSpc>
                <a:spcPts val="3863"/>
              </a:lnSpc>
            </a:pPr>
            <a:r>
              <a:rPr lang="en-US" sz="2971" spc="29">
                <a:solidFill>
                  <a:srgbClr val="FFFFFF"/>
                </a:solidFill>
                <a:latin typeface="Cooper BT Light"/>
              </a:rPr>
              <a:t>1. id: Unique identifier for each listing.</a:t>
            </a:r>
          </a:p>
          <a:p>
            <a:pPr algn="just">
              <a:lnSpc>
                <a:spcPts val="3863"/>
              </a:lnSpc>
            </a:pPr>
            <a:r>
              <a:rPr lang="en-US" sz="2971" spc="29">
                <a:solidFill>
                  <a:srgbClr val="FFFFFF"/>
                </a:solidFill>
                <a:latin typeface="Cooper BT Light"/>
              </a:rPr>
              <a:t>2. listing_url: URL of the listing on the hotel aggregator platform.</a:t>
            </a:r>
          </a:p>
          <a:p>
            <a:pPr algn="just">
              <a:lnSpc>
                <a:spcPts val="3863"/>
              </a:lnSpc>
            </a:pPr>
            <a:r>
              <a:rPr lang="en-US" sz="2971" spc="29">
                <a:solidFill>
                  <a:srgbClr val="FFFFFF"/>
                </a:solidFill>
                <a:latin typeface="Cooper BT Light"/>
              </a:rPr>
              <a:t>3. scrape_id: Identifier for the data scraping event.</a:t>
            </a:r>
          </a:p>
          <a:p>
            <a:pPr algn="just">
              <a:lnSpc>
                <a:spcPts val="3863"/>
              </a:lnSpc>
            </a:pPr>
            <a:r>
              <a:rPr lang="en-US" sz="2971" spc="29">
                <a:solidFill>
                  <a:srgbClr val="FFFFFF"/>
                </a:solidFill>
                <a:latin typeface="Cooper BT Light"/>
              </a:rPr>
              <a:t>4. last_scraped: Date of the last data scrape.</a:t>
            </a:r>
          </a:p>
          <a:p>
            <a:pPr algn="just">
              <a:lnSpc>
                <a:spcPts val="3863"/>
              </a:lnSpc>
            </a:pPr>
            <a:r>
              <a:rPr lang="en-US" sz="2971" spc="29">
                <a:solidFill>
                  <a:srgbClr val="FFFFFF"/>
                </a:solidFill>
                <a:latin typeface="Cooper BT Light"/>
              </a:rPr>
              <a:t>5. source: Source of the listing information.</a:t>
            </a:r>
          </a:p>
          <a:p>
            <a:pPr algn="just">
              <a:lnSpc>
                <a:spcPts val="3863"/>
              </a:lnSpc>
            </a:pPr>
            <a:r>
              <a:rPr lang="en-US" sz="2971" spc="29">
                <a:solidFill>
                  <a:srgbClr val="FFFFFF"/>
                </a:solidFill>
                <a:latin typeface="Cooper BT Light"/>
              </a:rPr>
              <a:t>6. name: Name of the listing.</a:t>
            </a:r>
          </a:p>
          <a:p>
            <a:pPr algn="just">
              <a:lnSpc>
                <a:spcPts val="4253"/>
              </a:lnSpc>
            </a:pPr>
            <a:r>
              <a:rPr lang="en-US" sz="3271" spc="32">
                <a:solidFill>
                  <a:srgbClr val="FFFFFF"/>
                </a:solidFill>
                <a:latin typeface="Cooper BT Light"/>
              </a:rPr>
              <a:t>7. description: Description of the listing.</a:t>
            </a:r>
          </a:p>
          <a:p>
            <a:pPr algn="just">
              <a:lnSpc>
                <a:spcPts val="3863"/>
              </a:lnSpc>
            </a:pPr>
            <a:r>
              <a:rPr lang="en-US" sz="2971" spc="29">
                <a:solidFill>
                  <a:srgbClr val="FFFFFF"/>
                </a:solidFill>
                <a:latin typeface="Cooper BT Light"/>
              </a:rPr>
              <a:t>8. neighborhood_overview: Overview of the neighborhood where the listing is located.</a:t>
            </a:r>
          </a:p>
          <a:p>
            <a:pPr algn="just">
              <a:lnSpc>
                <a:spcPts val="3863"/>
              </a:lnSpc>
            </a:pPr>
            <a:r>
              <a:rPr lang="en-US" sz="2971" spc="29">
                <a:solidFill>
                  <a:srgbClr val="FFFFFF"/>
                </a:solidFill>
                <a:latin typeface="Cooper BT Light"/>
              </a:rPr>
              <a:t>9. picture_url: URL of the listing's picture.</a:t>
            </a:r>
          </a:p>
          <a:p>
            <a:pPr algn="just">
              <a:lnSpc>
                <a:spcPts val="3863"/>
              </a:lnSpc>
            </a:pPr>
            <a:r>
              <a:rPr lang="en-US" sz="2971" spc="29">
                <a:solidFill>
                  <a:srgbClr val="FFFFFF"/>
                </a:solidFill>
                <a:latin typeface="Cooper BT Light"/>
              </a:rPr>
              <a:t>10. host_id: Unique identifier for the host.</a:t>
            </a:r>
          </a:p>
          <a:p>
            <a:pPr algn="just">
              <a:lnSpc>
                <a:spcPts val="3863"/>
              </a:lnSpc>
            </a:pPr>
            <a:r>
              <a:rPr lang="en-US" sz="2971" spc="29">
                <a:solidFill>
                  <a:srgbClr val="FFFFFF"/>
                </a:solidFill>
                <a:latin typeface="Cooper BT Light"/>
              </a:rPr>
              <a:t>11. ... (and many more columns capturing details about hosts, location, property type, room details, amenities, pricing, availability, reviews, and other relevant information)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9B8E48"/>
        </a:solidFill>
      </p:bgPr>
    </p:bg>
    <p:spTree>
      <p:nvGrpSpPr>
        <p:cNvPr id="1" name=""/>
        <p:cNvGrpSpPr/>
        <p:nvPr/>
      </p:nvGrpSpPr>
      <p:grpSpPr>
        <a:xfrm>
          <a:off x="0" y="0"/>
          <a:ext cx="0" cy="0"/>
          <a:chOff x="0" y="0"/>
          <a:chExt cx="0" cy="0"/>
        </a:xfrm>
      </p:grpSpPr>
      <p:sp>
        <p:nvSpPr>
          <p:cNvPr name="Freeform 2" id="2"/>
          <p:cNvSpPr/>
          <p:nvPr/>
        </p:nvSpPr>
        <p:spPr>
          <a:xfrm flipH="false" flipV="false" rot="0">
            <a:off x="10285388" y="2070041"/>
            <a:ext cx="7315200" cy="3929594"/>
          </a:xfrm>
          <a:custGeom>
            <a:avLst/>
            <a:gdLst/>
            <a:ahLst/>
            <a:cxnLst/>
            <a:rect r="r" b="b" t="t" l="l"/>
            <a:pathLst>
              <a:path h="3929594" w="7315200">
                <a:moveTo>
                  <a:pt x="0" y="0"/>
                </a:moveTo>
                <a:lnTo>
                  <a:pt x="7315200" y="0"/>
                </a:lnTo>
                <a:lnTo>
                  <a:pt x="7315200" y="3929594"/>
                </a:lnTo>
                <a:lnTo>
                  <a:pt x="0" y="39295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531259" y="1058465"/>
            <a:ext cx="8860234" cy="2976373"/>
          </a:xfrm>
          <a:prstGeom prst="rect">
            <a:avLst/>
          </a:prstGeom>
        </p:spPr>
        <p:txBody>
          <a:bodyPr anchor="t" rtlCol="false" tIns="0" lIns="0" bIns="0" rIns="0">
            <a:spAutoFit/>
          </a:bodyPr>
          <a:lstStyle/>
          <a:p>
            <a:pPr algn="l" marL="0" indent="0" lvl="0">
              <a:lnSpc>
                <a:spcPts val="11424"/>
              </a:lnSpc>
            </a:pPr>
            <a:r>
              <a:rPr lang="en-US" sz="11200">
                <a:solidFill>
                  <a:srgbClr val="FFFFFF"/>
                </a:solidFill>
                <a:latin typeface="Cooper BT Bold"/>
              </a:rPr>
              <a:t>Project Objectives:</a:t>
            </a:r>
          </a:p>
        </p:txBody>
      </p:sp>
      <p:sp>
        <p:nvSpPr>
          <p:cNvPr name="TextBox 4" id="4"/>
          <p:cNvSpPr txBox="true"/>
          <p:nvPr/>
        </p:nvSpPr>
        <p:spPr>
          <a:xfrm rot="0">
            <a:off x="721345" y="6306981"/>
            <a:ext cx="14534902" cy="3007762"/>
          </a:xfrm>
          <a:prstGeom prst="rect">
            <a:avLst/>
          </a:prstGeom>
        </p:spPr>
        <p:txBody>
          <a:bodyPr anchor="t" rtlCol="false" tIns="0" lIns="0" bIns="0" rIns="0">
            <a:spAutoFit/>
          </a:bodyPr>
          <a:lstStyle/>
          <a:p>
            <a:pPr algn="just">
              <a:lnSpc>
                <a:spcPts val="5950"/>
              </a:lnSpc>
            </a:pPr>
            <a:r>
              <a:rPr lang="en-US" sz="4577" spc="45">
                <a:solidFill>
                  <a:srgbClr val="FFFFFF"/>
                </a:solidFill>
                <a:latin typeface="Cooper BT Light"/>
              </a:rPr>
              <a:t>- Visualize the distribution of listings on a map to identify popular neighborhoods.</a:t>
            </a:r>
          </a:p>
          <a:p>
            <a:pPr algn="just">
              <a:lnSpc>
                <a:spcPts val="5950"/>
              </a:lnSpc>
            </a:pPr>
            <a:r>
              <a:rPr lang="en-US" sz="4577" spc="45">
                <a:solidFill>
                  <a:srgbClr val="FFFFFF"/>
                </a:solidFill>
                <a:latin typeface="Cooper BT Light"/>
              </a:rPr>
              <a:t>- Explore the geographical concentration of listings and host locations.</a:t>
            </a:r>
          </a:p>
        </p:txBody>
      </p:sp>
      <p:sp>
        <p:nvSpPr>
          <p:cNvPr name="TextBox 5" id="5"/>
          <p:cNvSpPr txBox="true"/>
          <p:nvPr/>
        </p:nvSpPr>
        <p:spPr>
          <a:xfrm rot="0">
            <a:off x="721345" y="4361692"/>
            <a:ext cx="8860234" cy="781808"/>
          </a:xfrm>
          <a:prstGeom prst="rect">
            <a:avLst/>
          </a:prstGeom>
        </p:spPr>
        <p:txBody>
          <a:bodyPr anchor="t" rtlCol="false" tIns="0" lIns="0" bIns="0" rIns="0">
            <a:spAutoFit/>
          </a:bodyPr>
          <a:lstStyle/>
          <a:p>
            <a:pPr algn="l" marL="0" indent="0" lvl="0">
              <a:lnSpc>
                <a:spcPts val="5755"/>
              </a:lnSpc>
              <a:spcBef>
                <a:spcPct val="0"/>
              </a:spcBef>
            </a:pPr>
            <a:r>
              <a:rPr lang="en-US" sz="6188">
                <a:solidFill>
                  <a:srgbClr val="524B26"/>
                </a:solidFill>
                <a:latin typeface="Cooper BT Bold"/>
              </a:rPr>
              <a:t>Geographical Insights: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9B8E48"/>
        </a:solidFill>
      </p:bgPr>
    </p:bg>
    <p:spTree>
      <p:nvGrpSpPr>
        <p:cNvPr id="1" name=""/>
        <p:cNvGrpSpPr/>
        <p:nvPr/>
      </p:nvGrpSpPr>
      <p:grpSpPr>
        <a:xfrm>
          <a:off x="0" y="0"/>
          <a:ext cx="0" cy="0"/>
          <a:chOff x="0" y="0"/>
          <a:chExt cx="0" cy="0"/>
        </a:xfrm>
      </p:grpSpPr>
      <p:sp>
        <p:nvSpPr>
          <p:cNvPr name="Freeform 2" id="2"/>
          <p:cNvSpPr/>
          <p:nvPr/>
        </p:nvSpPr>
        <p:spPr>
          <a:xfrm flipH="false" flipV="false" rot="0">
            <a:off x="12640956" y="1852331"/>
            <a:ext cx="5040000" cy="2707397"/>
          </a:xfrm>
          <a:custGeom>
            <a:avLst/>
            <a:gdLst/>
            <a:ahLst/>
            <a:cxnLst/>
            <a:rect r="r" b="b" t="t" l="l"/>
            <a:pathLst>
              <a:path h="2707397" w="5040000">
                <a:moveTo>
                  <a:pt x="0" y="0"/>
                </a:moveTo>
                <a:lnTo>
                  <a:pt x="5040000" y="0"/>
                </a:lnTo>
                <a:lnTo>
                  <a:pt x="5040000" y="2707397"/>
                </a:lnTo>
                <a:lnTo>
                  <a:pt x="0" y="27073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632786" y="735208"/>
            <a:ext cx="13310202" cy="2394766"/>
          </a:xfrm>
          <a:prstGeom prst="rect">
            <a:avLst/>
          </a:prstGeom>
        </p:spPr>
        <p:txBody>
          <a:bodyPr anchor="t" rtlCol="false" tIns="0" lIns="0" bIns="0" rIns="0">
            <a:spAutoFit/>
          </a:bodyPr>
          <a:lstStyle/>
          <a:p>
            <a:pPr algn="l">
              <a:lnSpc>
                <a:spcPts val="9549"/>
              </a:lnSpc>
            </a:pPr>
            <a:r>
              <a:rPr lang="en-US" sz="9362">
                <a:solidFill>
                  <a:srgbClr val="FFFFFF"/>
                </a:solidFill>
                <a:latin typeface="Cooper BT Bold"/>
              </a:rPr>
              <a:t>Geographical Insights:</a:t>
            </a:r>
          </a:p>
          <a:p>
            <a:pPr algn="l" marL="0" indent="0" lvl="0">
              <a:lnSpc>
                <a:spcPts val="8942"/>
              </a:lnSpc>
            </a:pPr>
          </a:p>
        </p:txBody>
      </p:sp>
      <p:sp>
        <p:nvSpPr>
          <p:cNvPr name="TextBox 4" id="4"/>
          <p:cNvSpPr txBox="true"/>
          <p:nvPr/>
        </p:nvSpPr>
        <p:spPr>
          <a:xfrm rot="0">
            <a:off x="239139" y="4512103"/>
            <a:ext cx="16537955" cy="5271462"/>
          </a:xfrm>
          <a:prstGeom prst="rect">
            <a:avLst/>
          </a:prstGeom>
        </p:spPr>
        <p:txBody>
          <a:bodyPr anchor="t" rtlCol="false" tIns="0" lIns="0" bIns="0" rIns="0">
            <a:spAutoFit/>
          </a:bodyPr>
          <a:lstStyle/>
          <a:p>
            <a:pPr algn="just" marL="988201" indent="-494100" lvl="1">
              <a:lnSpc>
                <a:spcPts val="5950"/>
              </a:lnSpc>
              <a:buFont typeface="Arial"/>
              <a:buChar char="•"/>
            </a:pPr>
            <a:r>
              <a:rPr lang="en-US" sz="4577" spc="45">
                <a:solidFill>
                  <a:srgbClr val="FFFFFF"/>
                </a:solidFill>
                <a:latin typeface="Cooper BT Light"/>
              </a:rPr>
              <a:t>Utilize geographic visualization tools such as maps to plot the distribution of listings.</a:t>
            </a:r>
          </a:p>
          <a:p>
            <a:pPr algn="just" marL="988201" indent="-494100" lvl="1">
              <a:lnSpc>
                <a:spcPts val="5950"/>
              </a:lnSpc>
              <a:buFont typeface="Arial"/>
              <a:buChar char="•"/>
            </a:pPr>
            <a:r>
              <a:rPr lang="en-US" sz="4577" spc="45">
                <a:solidFill>
                  <a:srgbClr val="FFFFFF"/>
                </a:solidFill>
                <a:latin typeface="Cooper BT Light"/>
              </a:rPr>
              <a:t>Use clustering techniques to identify popular neighborhoods with high concentrations of listings.</a:t>
            </a:r>
          </a:p>
          <a:p>
            <a:pPr algn="just" marL="988201" indent="-494100" lvl="1">
              <a:lnSpc>
                <a:spcPts val="5950"/>
              </a:lnSpc>
              <a:buFont typeface="Arial"/>
              <a:buChar char="•"/>
            </a:pPr>
            <a:r>
              <a:rPr lang="en-US" sz="4577" spc="45">
                <a:solidFill>
                  <a:srgbClr val="FFFFFF"/>
                </a:solidFill>
                <a:latin typeface="Cooper BT Light"/>
              </a:rPr>
              <a:t>Overlay host locations to understand their distribution relative to the listings.</a:t>
            </a:r>
          </a:p>
          <a:p>
            <a:pPr algn="just">
              <a:lnSpc>
                <a:spcPts val="595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9B8E48"/>
        </a:solidFill>
      </p:bgPr>
    </p:bg>
    <p:spTree>
      <p:nvGrpSpPr>
        <p:cNvPr id="1" name=""/>
        <p:cNvGrpSpPr/>
        <p:nvPr/>
      </p:nvGrpSpPr>
      <p:grpSpPr>
        <a:xfrm>
          <a:off x="0" y="0"/>
          <a:ext cx="0" cy="0"/>
          <a:chOff x="0" y="0"/>
          <a:chExt cx="0" cy="0"/>
        </a:xfrm>
      </p:grpSpPr>
      <p:sp>
        <p:nvSpPr>
          <p:cNvPr name="TextBox 2" id="2"/>
          <p:cNvSpPr txBox="true"/>
          <p:nvPr/>
        </p:nvSpPr>
        <p:spPr>
          <a:xfrm rot="0">
            <a:off x="3057438" y="857092"/>
            <a:ext cx="13728063" cy="1882544"/>
          </a:xfrm>
          <a:prstGeom prst="rect">
            <a:avLst/>
          </a:prstGeom>
        </p:spPr>
        <p:txBody>
          <a:bodyPr anchor="t" rtlCol="false" tIns="0" lIns="0" bIns="0" rIns="0">
            <a:spAutoFit/>
          </a:bodyPr>
          <a:lstStyle/>
          <a:p>
            <a:pPr algn="ctr" marL="0" indent="0" lvl="0">
              <a:lnSpc>
                <a:spcPts val="7243"/>
              </a:lnSpc>
            </a:pPr>
            <a:r>
              <a:rPr lang="en-US" sz="7100">
                <a:solidFill>
                  <a:srgbClr val="FFFFFF"/>
                </a:solidFill>
                <a:latin typeface="Cooper BT Bold"/>
              </a:rPr>
              <a:t>Pricing and Availability Analysis</a:t>
            </a:r>
          </a:p>
        </p:txBody>
      </p:sp>
      <p:grpSp>
        <p:nvGrpSpPr>
          <p:cNvPr name="Group 3" id="3"/>
          <p:cNvGrpSpPr/>
          <p:nvPr/>
        </p:nvGrpSpPr>
        <p:grpSpPr>
          <a:xfrm rot="0">
            <a:off x="1028700" y="3801749"/>
            <a:ext cx="6662288" cy="5458973"/>
            <a:chOff x="0" y="0"/>
            <a:chExt cx="1226166" cy="1004701"/>
          </a:xfrm>
        </p:grpSpPr>
        <p:sp>
          <p:nvSpPr>
            <p:cNvPr name="Freeform 4" id="4"/>
            <p:cNvSpPr/>
            <p:nvPr/>
          </p:nvSpPr>
          <p:spPr>
            <a:xfrm flipH="false" flipV="false" rot="0">
              <a:off x="0" y="0"/>
              <a:ext cx="1226166" cy="1004701"/>
            </a:xfrm>
            <a:custGeom>
              <a:avLst/>
              <a:gdLst/>
              <a:ahLst/>
              <a:cxnLst/>
              <a:rect r="r" b="b" t="t" l="l"/>
              <a:pathLst>
                <a:path h="1004701" w="1226166">
                  <a:moveTo>
                    <a:pt x="408943" y="19070"/>
                  </a:moveTo>
                  <a:cubicBezTo>
                    <a:pt x="471602" y="7556"/>
                    <a:pt x="543272" y="0"/>
                    <a:pt x="613413" y="0"/>
                  </a:cubicBezTo>
                  <a:cubicBezTo>
                    <a:pt x="683557" y="0"/>
                    <a:pt x="751053" y="6476"/>
                    <a:pt x="813252" y="17990"/>
                  </a:cubicBezTo>
                  <a:cubicBezTo>
                    <a:pt x="814578" y="18350"/>
                    <a:pt x="815900" y="18350"/>
                    <a:pt x="817223" y="18710"/>
                  </a:cubicBezTo>
                  <a:cubicBezTo>
                    <a:pt x="1050810" y="64765"/>
                    <a:pt x="1222858" y="186379"/>
                    <a:pt x="1226166" y="332765"/>
                  </a:cubicBezTo>
                  <a:lnTo>
                    <a:pt x="1226166" y="1004701"/>
                  </a:lnTo>
                  <a:lnTo>
                    <a:pt x="0" y="1004701"/>
                  </a:lnTo>
                  <a:lnTo>
                    <a:pt x="0" y="333263"/>
                  </a:lnTo>
                  <a:cubicBezTo>
                    <a:pt x="3309" y="185660"/>
                    <a:pt x="172709" y="64045"/>
                    <a:pt x="408943" y="19070"/>
                  </a:cubicBezTo>
                  <a:close/>
                </a:path>
              </a:pathLst>
            </a:custGeom>
            <a:solidFill>
              <a:srgbClr val="524B26"/>
            </a:solidFill>
          </p:spPr>
        </p:sp>
        <p:sp>
          <p:nvSpPr>
            <p:cNvPr name="TextBox 5" id="5"/>
            <p:cNvSpPr txBox="true"/>
            <p:nvPr/>
          </p:nvSpPr>
          <p:spPr>
            <a:xfrm>
              <a:off x="0" y="88900"/>
              <a:ext cx="1226166" cy="915801"/>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10723939" y="3801749"/>
            <a:ext cx="6061562" cy="5458973"/>
            <a:chOff x="0" y="0"/>
            <a:chExt cx="1115605" cy="1004701"/>
          </a:xfrm>
        </p:grpSpPr>
        <p:sp>
          <p:nvSpPr>
            <p:cNvPr name="Freeform 7" id="7"/>
            <p:cNvSpPr/>
            <p:nvPr/>
          </p:nvSpPr>
          <p:spPr>
            <a:xfrm flipH="false" flipV="false" rot="0">
              <a:off x="0" y="0"/>
              <a:ext cx="1115605" cy="1004701"/>
            </a:xfrm>
            <a:custGeom>
              <a:avLst/>
              <a:gdLst/>
              <a:ahLst/>
              <a:cxnLst/>
              <a:rect r="r" b="b" t="t" l="l"/>
              <a:pathLst>
                <a:path h="1004701" w="1115605">
                  <a:moveTo>
                    <a:pt x="372069" y="19070"/>
                  </a:moveTo>
                  <a:cubicBezTo>
                    <a:pt x="429079" y="7556"/>
                    <a:pt x="494286" y="0"/>
                    <a:pt x="558103" y="0"/>
                  </a:cubicBezTo>
                  <a:cubicBezTo>
                    <a:pt x="621922" y="0"/>
                    <a:pt x="683332" y="6476"/>
                    <a:pt x="739923" y="17990"/>
                  </a:cubicBezTo>
                  <a:cubicBezTo>
                    <a:pt x="741129" y="18350"/>
                    <a:pt x="742332" y="18350"/>
                    <a:pt x="743536" y="18710"/>
                  </a:cubicBezTo>
                  <a:cubicBezTo>
                    <a:pt x="956060" y="64765"/>
                    <a:pt x="1112595" y="186379"/>
                    <a:pt x="1115605" y="332765"/>
                  </a:cubicBezTo>
                  <a:lnTo>
                    <a:pt x="1115605" y="1004701"/>
                  </a:lnTo>
                  <a:lnTo>
                    <a:pt x="0" y="1004701"/>
                  </a:lnTo>
                  <a:lnTo>
                    <a:pt x="0" y="333263"/>
                  </a:lnTo>
                  <a:cubicBezTo>
                    <a:pt x="3010" y="185660"/>
                    <a:pt x="157136" y="64045"/>
                    <a:pt x="372069" y="19070"/>
                  </a:cubicBezTo>
                  <a:close/>
                </a:path>
              </a:pathLst>
            </a:custGeom>
            <a:solidFill>
              <a:srgbClr val="524B26"/>
            </a:solidFill>
          </p:spPr>
        </p:sp>
        <p:sp>
          <p:nvSpPr>
            <p:cNvPr name="TextBox 8" id="8"/>
            <p:cNvSpPr txBox="true"/>
            <p:nvPr/>
          </p:nvSpPr>
          <p:spPr>
            <a:xfrm>
              <a:off x="0" y="88900"/>
              <a:ext cx="1115605" cy="915801"/>
            </a:xfrm>
            <a:prstGeom prst="rect">
              <a:avLst/>
            </a:prstGeom>
          </p:spPr>
          <p:txBody>
            <a:bodyPr anchor="ctr" rtlCol="false" tIns="50800" lIns="50800" bIns="50800" rIns="50800"/>
            <a:lstStyle/>
            <a:p>
              <a:pPr algn="ctr">
                <a:lnSpc>
                  <a:spcPts val="2940"/>
                </a:lnSpc>
              </a:pPr>
            </a:p>
          </p:txBody>
        </p:sp>
      </p:grpSp>
      <p:grpSp>
        <p:nvGrpSpPr>
          <p:cNvPr name="Group 9" id="9"/>
          <p:cNvGrpSpPr/>
          <p:nvPr/>
        </p:nvGrpSpPr>
        <p:grpSpPr>
          <a:xfrm rot="0">
            <a:off x="3569706" y="4862119"/>
            <a:ext cx="1580277" cy="1580277"/>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4976" t="0" r="-24976" b="0"/>
              </a:stretch>
            </a:blipFill>
          </p:spPr>
        </p:sp>
      </p:grpSp>
      <p:grpSp>
        <p:nvGrpSpPr>
          <p:cNvPr name="Group 11" id="11"/>
          <p:cNvGrpSpPr/>
          <p:nvPr/>
        </p:nvGrpSpPr>
        <p:grpSpPr>
          <a:xfrm rot="0">
            <a:off x="12964581" y="4862119"/>
            <a:ext cx="1580277" cy="1580277"/>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t="0" r="-25046" b="0"/>
              </a:stretch>
            </a:blipFill>
          </p:spPr>
        </p:sp>
      </p:grpSp>
      <p:sp>
        <p:nvSpPr>
          <p:cNvPr name="TextBox 13" id="13"/>
          <p:cNvSpPr txBox="true"/>
          <p:nvPr/>
        </p:nvSpPr>
        <p:spPr>
          <a:xfrm rot="0">
            <a:off x="2604889" y="6413821"/>
            <a:ext cx="3303090" cy="2566698"/>
          </a:xfrm>
          <a:prstGeom prst="rect">
            <a:avLst/>
          </a:prstGeom>
        </p:spPr>
        <p:txBody>
          <a:bodyPr anchor="t" rtlCol="false" tIns="0" lIns="0" bIns="0" rIns="0">
            <a:spAutoFit/>
          </a:bodyPr>
          <a:lstStyle/>
          <a:p>
            <a:pPr algn="just">
              <a:lnSpc>
                <a:spcPts val="3442"/>
              </a:lnSpc>
            </a:pPr>
            <a:r>
              <a:rPr lang="en-US" sz="2647" spc="26">
                <a:solidFill>
                  <a:srgbClr val="FFFFFF"/>
                </a:solidFill>
                <a:latin typeface="Cooper BT Light"/>
              </a:rPr>
              <a:t>Analyze pricing trends based on property types, room types, and accommodation capacity</a:t>
            </a:r>
          </a:p>
        </p:txBody>
      </p:sp>
      <p:sp>
        <p:nvSpPr>
          <p:cNvPr name="TextBox 14" id="14"/>
          <p:cNvSpPr txBox="true"/>
          <p:nvPr/>
        </p:nvSpPr>
        <p:spPr>
          <a:xfrm rot="0">
            <a:off x="11802436" y="6689407"/>
            <a:ext cx="3904567" cy="2015526"/>
          </a:xfrm>
          <a:prstGeom prst="rect">
            <a:avLst/>
          </a:prstGeom>
        </p:spPr>
        <p:txBody>
          <a:bodyPr anchor="t" rtlCol="false" tIns="0" lIns="0" bIns="0" rIns="0">
            <a:spAutoFit/>
          </a:bodyPr>
          <a:lstStyle/>
          <a:p>
            <a:pPr algn="just">
              <a:lnSpc>
                <a:spcPts val="4068"/>
              </a:lnSpc>
            </a:pPr>
            <a:r>
              <a:rPr lang="en-US" sz="3129" spc="31">
                <a:solidFill>
                  <a:srgbClr val="FFFFFF"/>
                </a:solidFill>
                <a:latin typeface="Cooper BT Light"/>
              </a:rPr>
              <a:t>Investigate the availability of listings over time and identify peak periods.</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9B8E48"/>
        </a:solidFill>
      </p:bgPr>
    </p:bg>
    <p:spTree>
      <p:nvGrpSpPr>
        <p:cNvPr id="1" name=""/>
        <p:cNvGrpSpPr/>
        <p:nvPr/>
      </p:nvGrpSpPr>
      <p:grpSpPr>
        <a:xfrm>
          <a:off x="0" y="0"/>
          <a:ext cx="0" cy="0"/>
          <a:chOff x="0" y="0"/>
          <a:chExt cx="0" cy="0"/>
        </a:xfrm>
      </p:grpSpPr>
      <p:sp>
        <p:nvSpPr>
          <p:cNvPr name="TextBox 2" id="2"/>
          <p:cNvSpPr txBox="true"/>
          <p:nvPr/>
        </p:nvSpPr>
        <p:spPr>
          <a:xfrm rot="0">
            <a:off x="2279969" y="803513"/>
            <a:ext cx="13728063" cy="1882544"/>
          </a:xfrm>
          <a:prstGeom prst="rect">
            <a:avLst/>
          </a:prstGeom>
        </p:spPr>
        <p:txBody>
          <a:bodyPr anchor="t" rtlCol="false" tIns="0" lIns="0" bIns="0" rIns="0">
            <a:spAutoFit/>
          </a:bodyPr>
          <a:lstStyle/>
          <a:p>
            <a:pPr algn="ctr" marL="0" indent="0" lvl="0">
              <a:lnSpc>
                <a:spcPts val="7243"/>
              </a:lnSpc>
            </a:pPr>
            <a:r>
              <a:rPr lang="en-US" sz="7100">
                <a:solidFill>
                  <a:srgbClr val="FFFFFF"/>
                </a:solidFill>
                <a:latin typeface="Cooper BT Bold"/>
              </a:rPr>
              <a:t>Pricing and Availability Analysis</a:t>
            </a:r>
          </a:p>
        </p:txBody>
      </p:sp>
      <p:grpSp>
        <p:nvGrpSpPr>
          <p:cNvPr name="Group 3" id="3"/>
          <p:cNvGrpSpPr/>
          <p:nvPr/>
        </p:nvGrpSpPr>
        <p:grpSpPr>
          <a:xfrm rot="0">
            <a:off x="1250578" y="2853417"/>
            <a:ext cx="15721866" cy="7137512"/>
            <a:chOff x="0" y="0"/>
            <a:chExt cx="3670109" cy="1666179"/>
          </a:xfrm>
        </p:grpSpPr>
        <p:sp>
          <p:nvSpPr>
            <p:cNvPr name="Freeform 4" id="4"/>
            <p:cNvSpPr/>
            <p:nvPr/>
          </p:nvSpPr>
          <p:spPr>
            <a:xfrm flipH="false" flipV="false" rot="0">
              <a:off x="0" y="0"/>
              <a:ext cx="3670109" cy="1666179"/>
            </a:xfrm>
            <a:custGeom>
              <a:avLst/>
              <a:gdLst/>
              <a:ahLst/>
              <a:cxnLst/>
              <a:rect r="r" b="b" t="t" l="l"/>
              <a:pathLst>
                <a:path h="1666179" w="3670109">
                  <a:moveTo>
                    <a:pt x="1224031" y="19070"/>
                  </a:moveTo>
                  <a:cubicBezTo>
                    <a:pt x="1411581" y="7556"/>
                    <a:pt x="1626098" y="0"/>
                    <a:pt x="1836043" y="0"/>
                  </a:cubicBezTo>
                  <a:cubicBezTo>
                    <a:pt x="2045994" y="0"/>
                    <a:pt x="2248020" y="6476"/>
                    <a:pt x="2434193" y="17990"/>
                  </a:cubicBezTo>
                  <a:cubicBezTo>
                    <a:pt x="2438160" y="18350"/>
                    <a:pt x="2442119" y="18350"/>
                    <a:pt x="2446078" y="18710"/>
                  </a:cubicBezTo>
                  <a:cubicBezTo>
                    <a:pt x="3145241" y="64765"/>
                    <a:pt x="3660207" y="186379"/>
                    <a:pt x="3670109" y="347458"/>
                  </a:cubicBezTo>
                  <a:lnTo>
                    <a:pt x="3670109" y="1666179"/>
                  </a:lnTo>
                  <a:lnTo>
                    <a:pt x="0" y="1666179"/>
                  </a:lnTo>
                  <a:lnTo>
                    <a:pt x="0" y="348437"/>
                  </a:lnTo>
                  <a:cubicBezTo>
                    <a:pt x="9903" y="185660"/>
                    <a:pt x="516945" y="64045"/>
                    <a:pt x="1224031" y="19070"/>
                  </a:cubicBezTo>
                  <a:close/>
                </a:path>
              </a:pathLst>
            </a:custGeom>
            <a:solidFill>
              <a:srgbClr val="524B26"/>
            </a:solidFill>
          </p:spPr>
        </p:sp>
        <p:sp>
          <p:nvSpPr>
            <p:cNvPr name="TextBox 5" id="5"/>
            <p:cNvSpPr txBox="true"/>
            <p:nvPr/>
          </p:nvSpPr>
          <p:spPr>
            <a:xfrm>
              <a:off x="0" y="50800"/>
              <a:ext cx="3670109" cy="1615379"/>
            </a:xfrm>
            <a:prstGeom prst="rect">
              <a:avLst/>
            </a:prstGeom>
          </p:spPr>
          <p:txBody>
            <a:bodyPr anchor="ctr" rtlCol="false" tIns="50800" lIns="50800" bIns="50800" rIns="50800"/>
            <a:lstStyle/>
            <a:p>
              <a:pPr algn="l" marL="820416" indent="-410208" lvl="1">
                <a:lnSpc>
                  <a:spcPts val="5319"/>
                </a:lnSpc>
                <a:buFont typeface="Arial"/>
                <a:buChar char="•"/>
              </a:pPr>
              <a:r>
                <a:rPr lang="en-US" sz="3799">
                  <a:solidFill>
                    <a:srgbClr val="FFFFFF"/>
                  </a:solidFill>
                  <a:latin typeface="Montserrat"/>
                </a:rPr>
                <a:t>Analyze pricing trends over time, considering factors such as property types, room types, and accommodation capacity.</a:t>
              </a:r>
            </a:p>
            <a:p>
              <a:pPr algn="l" marL="820416" indent="-410208" lvl="1">
                <a:lnSpc>
                  <a:spcPts val="5319"/>
                </a:lnSpc>
                <a:buFont typeface="Arial"/>
                <a:buChar char="•"/>
              </a:pPr>
              <a:r>
                <a:rPr lang="en-US" sz="3799">
                  <a:solidFill>
                    <a:srgbClr val="FFFFFF"/>
                  </a:solidFill>
                  <a:latin typeface="Montserrat"/>
                </a:rPr>
                <a:t>Explore seasonality in pricing and identify peak periods of demand.</a:t>
              </a:r>
            </a:p>
            <a:p>
              <a:pPr algn="l" marL="820416" indent="-410208" lvl="1">
                <a:lnSpc>
                  <a:spcPts val="5319"/>
                </a:lnSpc>
                <a:buFont typeface="Arial"/>
                <a:buChar char="•"/>
              </a:pPr>
              <a:r>
                <a:rPr lang="en-US" sz="3799">
                  <a:solidFill>
                    <a:srgbClr val="FFFFFF"/>
                  </a:solidFill>
                  <a:latin typeface="Montserrat"/>
                </a:rPr>
                <a:t>Investigate the availability of listings over time to understand fluctuations and identify any patterns.</a:t>
              </a:r>
            </a:p>
            <a:p>
              <a:pPr algn="ctr">
                <a:lnSpc>
                  <a:spcPts val="2940"/>
                </a:lnSpc>
              </a:pPr>
            </a:p>
          </p:txBody>
        </p:sp>
      </p:grpSp>
    </p:spTree>
  </p:cSld>
  <p:clrMapOvr>
    <a:masterClrMapping/>
  </p:clrMapOvr>
</p:sld>
</file>

<file path=ppt/slides/slide9.xml><?xml version="1.0" encoding="utf-8"?>
<p:sld xmlns:p="http://schemas.openxmlformats.org/presentationml/2006/main" xmlns:a="http://schemas.openxmlformats.org/drawingml/2006/main">
  <p:cSld>
    <p:bg>
      <p:bgPr>
        <a:solidFill>
          <a:srgbClr val="9B8E48"/>
        </a:solidFill>
      </p:bgPr>
    </p:bg>
    <p:spTree>
      <p:nvGrpSpPr>
        <p:cNvPr id="1" name=""/>
        <p:cNvGrpSpPr/>
        <p:nvPr/>
      </p:nvGrpSpPr>
      <p:grpSpPr>
        <a:xfrm>
          <a:off x="0" y="0"/>
          <a:ext cx="0" cy="0"/>
          <a:chOff x="0" y="0"/>
          <a:chExt cx="0" cy="0"/>
        </a:xfrm>
      </p:grpSpPr>
      <p:sp>
        <p:nvSpPr>
          <p:cNvPr name="TextBox 2" id="2"/>
          <p:cNvSpPr txBox="true"/>
          <p:nvPr/>
        </p:nvSpPr>
        <p:spPr>
          <a:xfrm rot="0">
            <a:off x="1783103" y="1219200"/>
            <a:ext cx="14721793" cy="1520953"/>
          </a:xfrm>
          <a:prstGeom prst="rect">
            <a:avLst/>
          </a:prstGeom>
        </p:spPr>
        <p:txBody>
          <a:bodyPr anchor="t" rtlCol="false" tIns="0" lIns="0" bIns="0" rIns="0">
            <a:spAutoFit/>
          </a:bodyPr>
          <a:lstStyle/>
          <a:p>
            <a:pPr algn="ctr" marL="0" indent="0" lvl="0">
              <a:lnSpc>
                <a:spcPts val="11424"/>
              </a:lnSpc>
            </a:pPr>
            <a:r>
              <a:rPr lang="en-US" sz="11200">
                <a:solidFill>
                  <a:srgbClr val="FFFFFF"/>
                </a:solidFill>
                <a:latin typeface="Cooper BT Bold"/>
              </a:rPr>
              <a:t>Host Performance:</a:t>
            </a:r>
          </a:p>
        </p:txBody>
      </p:sp>
      <p:sp>
        <p:nvSpPr>
          <p:cNvPr name="TextBox 3" id="3"/>
          <p:cNvSpPr txBox="true"/>
          <p:nvPr/>
        </p:nvSpPr>
        <p:spPr>
          <a:xfrm rot="0">
            <a:off x="1783103" y="2702053"/>
            <a:ext cx="14761542" cy="7826493"/>
          </a:xfrm>
          <a:prstGeom prst="rect">
            <a:avLst/>
          </a:prstGeom>
        </p:spPr>
        <p:txBody>
          <a:bodyPr anchor="t" rtlCol="false" tIns="0" lIns="0" bIns="0" rIns="0">
            <a:spAutoFit/>
          </a:bodyPr>
          <a:lstStyle/>
          <a:p>
            <a:pPr algn="just">
              <a:lnSpc>
                <a:spcPts val="4247"/>
              </a:lnSpc>
            </a:pPr>
          </a:p>
          <a:p>
            <a:pPr algn="just" marL="952936" indent="-476468" lvl="1">
              <a:lnSpc>
                <a:spcPts val="5737"/>
              </a:lnSpc>
              <a:buFont typeface="Arial"/>
              <a:buChar char="•"/>
            </a:pPr>
            <a:r>
              <a:rPr lang="en-US" sz="4413" spc="44">
                <a:solidFill>
                  <a:srgbClr val="FFFFFF"/>
                </a:solidFill>
                <a:latin typeface="Cooper BT Light"/>
              </a:rPr>
              <a:t>Evaluate host characteristics such as superhost status, response times, and verification methods.</a:t>
            </a:r>
          </a:p>
          <a:p>
            <a:pPr algn="just" marL="952936" indent="-476468" lvl="1">
              <a:lnSpc>
                <a:spcPts val="5737"/>
              </a:lnSpc>
              <a:buFont typeface="Arial"/>
              <a:buChar char="•"/>
            </a:pPr>
            <a:r>
              <a:rPr lang="en-US" sz="4413" spc="44">
                <a:solidFill>
                  <a:srgbClr val="FFFFFF"/>
                </a:solidFill>
                <a:latin typeface="Cooper BT Light"/>
              </a:rPr>
              <a:t>Analyze how these</a:t>
            </a:r>
            <a:r>
              <a:rPr lang="en-US" sz="4413" spc="44">
                <a:solidFill>
                  <a:srgbClr val="FFFFFF"/>
                </a:solidFill>
                <a:latin typeface="Cooper BT Light"/>
              </a:rPr>
              <a:t> host attributes correlate with listing performance metrics such as booking rates and review scores.</a:t>
            </a:r>
          </a:p>
          <a:p>
            <a:pPr algn="just" marL="952936" indent="-476468" lvl="1">
              <a:lnSpc>
                <a:spcPts val="5737"/>
              </a:lnSpc>
              <a:buFont typeface="Arial"/>
              <a:buChar char="•"/>
            </a:pPr>
            <a:r>
              <a:rPr lang="en-US" sz="4413" spc="44">
                <a:solidFill>
                  <a:srgbClr val="FFFFFF"/>
                </a:solidFill>
                <a:latin typeface="Cooper BT Light"/>
              </a:rPr>
              <a:t>Identify any trends or best practices among high-performing hosts.</a:t>
            </a:r>
          </a:p>
          <a:p>
            <a:pPr algn="just">
              <a:lnSpc>
                <a:spcPts val="4247"/>
              </a:lnSpc>
            </a:pPr>
          </a:p>
          <a:p>
            <a:pPr algn="ctr">
              <a:lnSpc>
                <a:spcPts val="3592"/>
              </a:lnSpc>
            </a:pPr>
          </a:p>
          <a:p>
            <a:pPr algn="ctr">
              <a:lnSpc>
                <a:spcPts val="3219"/>
              </a:lnSpc>
            </a:pPr>
          </a:p>
          <a:p>
            <a:pPr algn="ctr">
              <a:lnSpc>
                <a:spcPts val="3219"/>
              </a:lnSpc>
            </a:pPr>
          </a:p>
          <a:p>
            <a:pPr algn="ctr">
              <a:lnSpc>
                <a:spcPts val="3219"/>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DAGFGy1Dh1Y</dc:identifier>
  <dcterms:modified xsi:type="dcterms:W3CDTF">2011-08-01T06:04:30Z</dcterms:modified>
  <cp:revision>1</cp:revision>
  <dc:title>Hotel Aggregator</dc:title>
</cp:coreProperties>
</file>

<file path=docProps/thumbnail.jpeg>
</file>